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38"/>
  </p:handoutMasterIdLst>
  <p:sldIdLst>
    <p:sldId id="256" r:id="rId4"/>
    <p:sldId id="261" r:id="rId5"/>
    <p:sldId id="327" r:id="rId6"/>
    <p:sldId id="313" r:id="rId7"/>
    <p:sldId id="344" r:id="rId8"/>
    <p:sldId id="317" r:id="rId9"/>
    <p:sldId id="316" r:id="rId10"/>
    <p:sldId id="358" r:id="rId11"/>
    <p:sldId id="318" r:id="rId12"/>
    <p:sldId id="319" r:id="rId13"/>
    <p:sldId id="353" r:id="rId14"/>
    <p:sldId id="354" r:id="rId15"/>
    <p:sldId id="320" r:id="rId16"/>
    <p:sldId id="348" r:id="rId17"/>
    <p:sldId id="341" r:id="rId18"/>
    <p:sldId id="349" r:id="rId19"/>
    <p:sldId id="350" r:id="rId20"/>
    <p:sldId id="352" r:id="rId21"/>
    <p:sldId id="351" r:id="rId22"/>
    <p:sldId id="324" r:id="rId23"/>
    <p:sldId id="339" r:id="rId24"/>
    <p:sldId id="345" r:id="rId25"/>
    <p:sldId id="346" r:id="rId26"/>
    <p:sldId id="347" r:id="rId27"/>
    <p:sldId id="329" r:id="rId28"/>
    <p:sldId id="333" r:id="rId29"/>
    <p:sldId id="331" r:id="rId30"/>
    <p:sldId id="355" r:id="rId31"/>
    <p:sldId id="356" r:id="rId32"/>
    <p:sldId id="357" r:id="rId33"/>
    <p:sldId id="271" r:id="rId34"/>
    <p:sldId id="323" r:id="rId35"/>
    <p:sldId id="338" r:id="rId36"/>
    <p:sldId id="260" r:id="rId37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A4951E-FB91-49C8-B3CA-02D7072D14E8}">
          <p14:sldIdLst>
            <p14:sldId id="256"/>
            <p14:sldId id="261"/>
            <p14:sldId id="327"/>
          </p14:sldIdLst>
        </p14:section>
        <p14:section name="Untitled Section" id="{3AA5DB16-7019-4D99-9C7B-656EA362F5F4}">
          <p14:sldIdLst>
            <p14:sldId id="313"/>
            <p14:sldId id="344"/>
            <p14:sldId id="317"/>
            <p14:sldId id="316"/>
            <p14:sldId id="358"/>
            <p14:sldId id="318"/>
            <p14:sldId id="319"/>
            <p14:sldId id="353"/>
            <p14:sldId id="354"/>
            <p14:sldId id="320"/>
            <p14:sldId id="348"/>
            <p14:sldId id="341"/>
            <p14:sldId id="349"/>
            <p14:sldId id="350"/>
            <p14:sldId id="352"/>
            <p14:sldId id="351"/>
            <p14:sldId id="324"/>
            <p14:sldId id="339"/>
            <p14:sldId id="345"/>
            <p14:sldId id="346"/>
            <p14:sldId id="347"/>
            <p14:sldId id="329"/>
            <p14:sldId id="333"/>
            <p14:sldId id="331"/>
            <p14:sldId id="355"/>
            <p14:sldId id="356"/>
            <p14:sldId id="357"/>
            <p14:sldId id="271"/>
            <p14:sldId id="323"/>
            <p14:sldId id="338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omika Bandara" initials="SB" lastIdx="1" clrIdx="0">
    <p:extLst>
      <p:ext uri="{19B8F6BF-5375-455C-9EA6-DF929625EA0E}">
        <p15:presenceInfo xmlns:p15="http://schemas.microsoft.com/office/powerpoint/2012/main" userId="668626cf6e5b82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7D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9020E0-B07D-566C-8C63-4DC83885CB8C}" v="2" dt="2020-09-24T06:05:53.103"/>
  </p1510:revLst>
</p1510:revInfo>
</file>

<file path=ppt/tableStyles.xml><?xml version="1.0" encoding="utf-8"?>
<a:tblStyleLst xmlns:a="http://schemas.openxmlformats.org/drawingml/2006/main" def="{5C22544A-7EE6-4342-B048-85BDC9FD1C3A}"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hakoon A.M.P.B. it16175280" userId="S::it16175280@my.sliit.lk::a99164b8-89b3-43ef-9b3d-a78b2c99041e" providerId="AD" clId="Web-{D49020E0-B07D-566C-8C63-4DC83885CB8C}"/>
    <pc:docChg chg="modSld">
      <pc:chgData name="Alahakoon A.M.P.B. it16175280" userId="S::it16175280@my.sliit.lk::a99164b8-89b3-43ef-9b3d-a78b2c99041e" providerId="AD" clId="Web-{D49020E0-B07D-566C-8C63-4DC83885CB8C}" dt="2020-09-24T06:05:53.103" v="1"/>
      <pc:docMkLst>
        <pc:docMk/>
      </pc:docMkLst>
      <pc:sldChg chg="addSp delSp">
        <pc:chgData name="Alahakoon A.M.P.B. it16175280" userId="S::it16175280@my.sliit.lk::a99164b8-89b3-43ef-9b3d-a78b2c99041e" providerId="AD" clId="Web-{D49020E0-B07D-566C-8C63-4DC83885CB8C}" dt="2020-09-24T06:05:53.103" v="1"/>
        <pc:sldMkLst>
          <pc:docMk/>
          <pc:sldMk cId="2668225459" sldId="339"/>
        </pc:sldMkLst>
        <pc:spChg chg="add del">
          <ac:chgData name="Alahakoon A.M.P.B. it16175280" userId="S::it16175280@my.sliit.lk::a99164b8-89b3-43ef-9b3d-a78b2c99041e" providerId="AD" clId="Web-{D49020E0-B07D-566C-8C63-4DC83885CB8C}" dt="2020-09-24T06:05:53.103" v="1"/>
          <ac:spMkLst>
            <pc:docMk/>
            <pc:sldMk cId="2668225459" sldId="339"/>
            <ac:spMk id="2" creationId="{6F0D96C0-32A7-45EA-B4B1-AF9D4EE61BD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9E4D9C-AAAB-424F-9940-D32A7EE096D4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2711A1CA-6780-4E88-AA49-C67610093543}">
      <dgm:prSet phldrT="[Text]"/>
      <dgm:spPr/>
      <dgm:t>
        <a:bodyPr/>
        <a:lstStyle/>
        <a:p>
          <a:pPr algn="ctr"/>
          <a:r>
            <a:rPr lang="en-US" b="1"/>
            <a:t>Initial Preparation</a:t>
          </a:r>
          <a:endParaRPr lang="en-US" b="1" dirty="0"/>
        </a:p>
      </dgm:t>
    </dgm:pt>
    <dgm:pt modelId="{1D8DB8A2-8E35-4805-8095-04BC25EA0794}" type="parTrans" cxnId="{A68243C2-24D7-4063-978D-42B85683292F}">
      <dgm:prSet/>
      <dgm:spPr/>
      <dgm:t>
        <a:bodyPr/>
        <a:lstStyle/>
        <a:p>
          <a:endParaRPr lang="en-US" b="1">
            <a:solidFill>
              <a:schemeClr val="accent3">
                <a:lumMod val="50000"/>
              </a:schemeClr>
            </a:solidFill>
          </a:endParaRPr>
        </a:p>
      </dgm:t>
    </dgm:pt>
    <dgm:pt modelId="{BF8F99B1-8FF7-445F-B8A7-615A14B6DA1B}" type="sibTrans" cxnId="{A68243C2-24D7-4063-978D-42B85683292F}">
      <dgm:prSet/>
      <dgm:spPr/>
      <dgm:t>
        <a:bodyPr/>
        <a:lstStyle/>
        <a:p>
          <a:endParaRPr lang="en-US" b="1">
            <a:solidFill>
              <a:schemeClr val="accent3">
                <a:lumMod val="50000"/>
              </a:schemeClr>
            </a:solidFill>
          </a:endParaRPr>
        </a:p>
      </dgm:t>
    </dgm:pt>
    <dgm:pt modelId="{2E5B8DCF-FA1D-4952-84B2-EEE254EEA2E5}">
      <dgm:prSet phldrT="[Text]"/>
      <dgm:spPr/>
      <dgm:t>
        <a:bodyPr/>
        <a:lstStyle/>
        <a:p>
          <a:r>
            <a:rPr lang="en-US" b="1" dirty="0"/>
            <a:t>Data Preparation</a:t>
          </a:r>
        </a:p>
      </dgm:t>
    </dgm:pt>
    <dgm:pt modelId="{7880133C-1CC1-4180-ACB6-73DC78AE5D5B}" type="parTrans" cxnId="{FFA4FA3E-E53D-45E8-BA0D-C855BF0FD63A}">
      <dgm:prSet/>
      <dgm:spPr/>
      <dgm:t>
        <a:bodyPr/>
        <a:lstStyle/>
        <a:p>
          <a:endParaRPr lang="en-US" b="1">
            <a:solidFill>
              <a:schemeClr val="accent3">
                <a:lumMod val="50000"/>
              </a:schemeClr>
            </a:solidFill>
          </a:endParaRPr>
        </a:p>
      </dgm:t>
    </dgm:pt>
    <dgm:pt modelId="{871C2C76-6BC0-442F-B31E-C3E0132EB1E6}" type="sibTrans" cxnId="{FFA4FA3E-E53D-45E8-BA0D-C855BF0FD63A}">
      <dgm:prSet/>
      <dgm:spPr/>
      <dgm:t>
        <a:bodyPr/>
        <a:lstStyle/>
        <a:p>
          <a:endParaRPr lang="en-US" b="1">
            <a:solidFill>
              <a:schemeClr val="accent3">
                <a:lumMod val="50000"/>
              </a:schemeClr>
            </a:solidFill>
          </a:endParaRPr>
        </a:p>
      </dgm:t>
    </dgm:pt>
    <dgm:pt modelId="{CB0EA00E-8386-4ABB-9FE3-A18A01275A93}">
      <dgm:prSet phldrT="[Text]"/>
      <dgm:spPr/>
      <dgm:t>
        <a:bodyPr/>
        <a:lstStyle/>
        <a:p>
          <a:r>
            <a:rPr lang="en-US" b="1"/>
            <a:t>Model Training</a:t>
          </a:r>
          <a:endParaRPr lang="en-US" b="1" dirty="0"/>
        </a:p>
      </dgm:t>
    </dgm:pt>
    <dgm:pt modelId="{F1288A78-DD8F-4A55-9FD9-F83B2C3D07E9}" type="parTrans" cxnId="{110244FA-F824-455E-AB61-483457906DD1}">
      <dgm:prSet/>
      <dgm:spPr/>
      <dgm:t>
        <a:bodyPr/>
        <a:lstStyle/>
        <a:p>
          <a:endParaRPr lang="en-US" b="1">
            <a:solidFill>
              <a:schemeClr val="accent3">
                <a:lumMod val="50000"/>
              </a:schemeClr>
            </a:solidFill>
          </a:endParaRPr>
        </a:p>
      </dgm:t>
    </dgm:pt>
    <dgm:pt modelId="{87EA0A65-DD89-4B4A-AF75-221D4EA839AE}" type="sibTrans" cxnId="{110244FA-F824-455E-AB61-483457906DD1}">
      <dgm:prSet/>
      <dgm:spPr/>
      <dgm:t>
        <a:bodyPr/>
        <a:lstStyle/>
        <a:p>
          <a:endParaRPr lang="en-US" b="1">
            <a:solidFill>
              <a:schemeClr val="accent3">
                <a:lumMod val="50000"/>
              </a:schemeClr>
            </a:solidFill>
          </a:endParaRPr>
        </a:p>
      </dgm:t>
    </dgm:pt>
    <dgm:pt modelId="{822543B0-64F9-417E-8132-570AC3236191}">
      <dgm:prSet phldrT="[Text]"/>
      <dgm:spPr/>
      <dgm:t>
        <a:bodyPr/>
        <a:lstStyle/>
        <a:p>
          <a:r>
            <a:rPr lang="en-US" b="1"/>
            <a:t>Evaluation of results</a:t>
          </a:r>
          <a:endParaRPr lang="en-US" b="1" dirty="0"/>
        </a:p>
      </dgm:t>
    </dgm:pt>
    <dgm:pt modelId="{EC38E6F7-391D-4DB3-9712-E5DA3A2C11B5}" type="parTrans" cxnId="{3C094A2E-2DA1-4273-9DFC-FA08D3DC7895}">
      <dgm:prSet/>
      <dgm:spPr/>
      <dgm:t>
        <a:bodyPr/>
        <a:lstStyle/>
        <a:p>
          <a:endParaRPr lang="en-US" b="1">
            <a:solidFill>
              <a:schemeClr val="accent3">
                <a:lumMod val="50000"/>
              </a:schemeClr>
            </a:solidFill>
          </a:endParaRPr>
        </a:p>
      </dgm:t>
    </dgm:pt>
    <dgm:pt modelId="{6B4E01EA-1667-4114-8E39-B2AC74171CCB}" type="sibTrans" cxnId="{3C094A2E-2DA1-4273-9DFC-FA08D3DC7895}">
      <dgm:prSet/>
      <dgm:spPr/>
      <dgm:t>
        <a:bodyPr/>
        <a:lstStyle/>
        <a:p>
          <a:endParaRPr lang="en-US" b="1">
            <a:solidFill>
              <a:schemeClr val="accent3">
                <a:lumMod val="50000"/>
              </a:schemeClr>
            </a:solidFill>
          </a:endParaRPr>
        </a:p>
      </dgm:t>
    </dgm:pt>
    <dgm:pt modelId="{F8043C13-D691-44B3-9925-B1A80873509E}" type="pres">
      <dgm:prSet presAssocID="{5A9E4D9C-AAAB-424F-9940-D32A7EE096D4}" presName="Name0" presStyleCnt="0">
        <dgm:presLayoutVars>
          <dgm:dir/>
          <dgm:resizeHandles val="exact"/>
        </dgm:presLayoutVars>
      </dgm:prSet>
      <dgm:spPr/>
    </dgm:pt>
    <dgm:pt modelId="{DC04469E-EEFD-468C-9D1C-BCD7EF41D692}" type="pres">
      <dgm:prSet presAssocID="{2711A1CA-6780-4E88-AA49-C67610093543}" presName="composite" presStyleCnt="0"/>
      <dgm:spPr/>
    </dgm:pt>
    <dgm:pt modelId="{414C19A0-D5A2-47C2-A83D-037BA3A24F77}" type="pres">
      <dgm:prSet presAssocID="{2711A1CA-6780-4E88-AA49-C67610093543}" presName="bgChev" presStyleLbl="node1" presStyleIdx="0" presStyleCnt="4"/>
      <dgm:spPr/>
    </dgm:pt>
    <dgm:pt modelId="{27431775-5D5A-4495-8F09-68282668217D}" type="pres">
      <dgm:prSet presAssocID="{2711A1CA-6780-4E88-AA49-C67610093543}" presName="txNode" presStyleLbl="fgAcc1" presStyleIdx="0" presStyleCnt="4">
        <dgm:presLayoutVars>
          <dgm:bulletEnabled val="1"/>
        </dgm:presLayoutVars>
      </dgm:prSet>
      <dgm:spPr/>
    </dgm:pt>
    <dgm:pt modelId="{832AB2F2-2BCA-4AE5-B0AC-EB49939EEB5E}" type="pres">
      <dgm:prSet presAssocID="{BF8F99B1-8FF7-445F-B8A7-615A14B6DA1B}" presName="compositeSpace" presStyleCnt="0"/>
      <dgm:spPr/>
    </dgm:pt>
    <dgm:pt modelId="{E21513B2-B2C9-4C84-BA32-B8DE7BAB671B}" type="pres">
      <dgm:prSet presAssocID="{2E5B8DCF-FA1D-4952-84B2-EEE254EEA2E5}" presName="composite" presStyleCnt="0"/>
      <dgm:spPr/>
    </dgm:pt>
    <dgm:pt modelId="{5FB27BC3-EF36-4D8B-B707-86D2905E43C9}" type="pres">
      <dgm:prSet presAssocID="{2E5B8DCF-FA1D-4952-84B2-EEE254EEA2E5}" presName="bgChev" presStyleLbl="node1" presStyleIdx="1" presStyleCnt="4"/>
      <dgm:spPr/>
    </dgm:pt>
    <dgm:pt modelId="{857708EC-3797-47C2-9FAB-072FD32FEABD}" type="pres">
      <dgm:prSet presAssocID="{2E5B8DCF-FA1D-4952-84B2-EEE254EEA2E5}" presName="txNode" presStyleLbl="fgAcc1" presStyleIdx="1" presStyleCnt="4">
        <dgm:presLayoutVars>
          <dgm:bulletEnabled val="1"/>
        </dgm:presLayoutVars>
      </dgm:prSet>
      <dgm:spPr/>
    </dgm:pt>
    <dgm:pt modelId="{12D0102A-6D9D-472B-97D6-8F43C013C4C6}" type="pres">
      <dgm:prSet presAssocID="{871C2C76-6BC0-442F-B31E-C3E0132EB1E6}" presName="compositeSpace" presStyleCnt="0"/>
      <dgm:spPr/>
    </dgm:pt>
    <dgm:pt modelId="{4F9C27E6-E830-46B0-A61E-041BEA8A0B47}" type="pres">
      <dgm:prSet presAssocID="{CB0EA00E-8386-4ABB-9FE3-A18A01275A93}" presName="composite" presStyleCnt="0"/>
      <dgm:spPr/>
    </dgm:pt>
    <dgm:pt modelId="{515D052C-DE53-49AC-8EDA-1A4786FE7A0A}" type="pres">
      <dgm:prSet presAssocID="{CB0EA00E-8386-4ABB-9FE3-A18A01275A93}" presName="bgChev" presStyleLbl="node1" presStyleIdx="2" presStyleCnt="4"/>
      <dgm:spPr/>
    </dgm:pt>
    <dgm:pt modelId="{E8312642-84E3-47D3-8047-626E9D3DE723}" type="pres">
      <dgm:prSet presAssocID="{CB0EA00E-8386-4ABB-9FE3-A18A01275A93}" presName="txNode" presStyleLbl="fgAcc1" presStyleIdx="2" presStyleCnt="4">
        <dgm:presLayoutVars>
          <dgm:bulletEnabled val="1"/>
        </dgm:presLayoutVars>
      </dgm:prSet>
      <dgm:spPr/>
    </dgm:pt>
    <dgm:pt modelId="{5A7FDA04-0ACB-4D3E-A7EE-A28C8F0E9C2A}" type="pres">
      <dgm:prSet presAssocID="{87EA0A65-DD89-4B4A-AF75-221D4EA839AE}" presName="compositeSpace" presStyleCnt="0"/>
      <dgm:spPr/>
    </dgm:pt>
    <dgm:pt modelId="{EBEAF5AC-BCA7-4780-BF24-AEA00FC7301A}" type="pres">
      <dgm:prSet presAssocID="{822543B0-64F9-417E-8132-570AC3236191}" presName="composite" presStyleCnt="0"/>
      <dgm:spPr/>
    </dgm:pt>
    <dgm:pt modelId="{81C14B13-6910-4C69-949C-426A9239BC88}" type="pres">
      <dgm:prSet presAssocID="{822543B0-64F9-417E-8132-570AC3236191}" presName="bgChev" presStyleLbl="node1" presStyleIdx="3" presStyleCnt="4"/>
      <dgm:spPr/>
    </dgm:pt>
    <dgm:pt modelId="{67F2814C-B236-4D1C-9146-7495FF579DCA}" type="pres">
      <dgm:prSet presAssocID="{822543B0-64F9-417E-8132-570AC3236191}" presName="txNode" presStyleLbl="fgAcc1" presStyleIdx="3" presStyleCnt="4">
        <dgm:presLayoutVars>
          <dgm:bulletEnabled val="1"/>
        </dgm:presLayoutVars>
      </dgm:prSet>
      <dgm:spPr/>
    </dgm:pt>
  </dgm:ptLst>
  <dgm:cxnLst>
    <dgm:cxn modelId="{D2FF850B-4547-46FE-86DD-139FAEE3AC7C}" type="presOf" srcId="{CB0EA00E-8386-4ABB-9FE3-A18A01275A93}" destId="{E8312642-84E3-47D3-8047-626E9D3DE723}" srcOrd="0" destOrd="0" presId="urn:microsoft.com/office/officeart/2005/8/layout/chevronAccent+Icon"/>
    <dgm:cxn modelId="{3C094A2E-2DA1-4273-9DFC-FA08D3DC7895}" srcId="{5A9E4D9C-AAAB-424F-9940-D32A7EE096D4}" destId="{822543B0-64F9-417E-8132-570AC3236191}" srcOrd="3" destOrd="0" parTransId="{EC38E6F7-391D-4DB3-9712-E5DA3A2C11B5}" sibTransId="{6B4E01EA-1667-4114-8E39-B2AC74171CCB}"/>
    <dgm:cxn modelId="{FFA4FA3E-E53D-45E8-BA0D-C855BF0FD63A}" srcId="{5A9E4D9C-AAAB-424F-9940-D32A7EE096D4}" destId="{2E5B8DCF-FA1D-4952-84B2-EEE254EEA2E5}" srcOrd="1" destOrd="0" parTransId="{7880133C-1CC1-4180-ACB6-73DC78AE5D5B}" sibTransId="{871C2C76-6BC0-442F-B31E-C3E0132EB1E6}"/>
    <dgm:cxn modelId="{483F7241-BBDE-47EA-A472-F66B8F1C7749}" type="presOf" srcId="{5A9E4D9C-AAAB-424F-9940-D32A7EE096D4}" destId="{F8043C13-D691-44B3-9925-B1A80873509E}" srcOrd="0" destOrd="0" presId="urn:microsoft.com/office/officeart/2005/8/layout/chevronAccent+Icon"/>
    <dgm:cxn modelId="{B7D6CE4D-6352-41C5-9BF8-91E1CAF9B76F}" type="presOf" srcId="{822543B0-64F9-417E-8132-570AC3236191}" destId="{67F2814C-B236-4D1C-9146-7495FF579DCA}" srcOrd="0" destOrd="0" presId="urn:microsoft.com/office/officeart/2005/8/layout/chevronAccent+Icon"/>
    <dgm:cxn modelId="{FAA6D782-4324-4820-898C-3A8B510C259E}" type="presOf" srcId="{2E5B8DCF-FA1D-4952-84B2-EEE254EEA2E5}" destId="{857708EC-3797-47C2-9FAB-072FD32FEABD}" srcOrd="0" destOrd="0" presId="urn:microsoft.com/office/officeart/2005/8/layout/chevronAccent+Icon"/>
    <dgm:cxn modelId="{CF3A1DA7-0A24-4E1D-B14B-10728DD13CFA}" type="presOf" srcId="{2711A1CA-6780-4E88-AA49-C67610093543}" destId="{27431775-5D5A-4495-8F09-68282668217D}" srcOrd="0" destOrd="0" presId="urn:microsoft.com/office/officeart/2005/8/layout/chevronAccent+Icon"/>
    <dgm:cxn modelId="{A68243C2-24D7-4063-978D-42B85683292F}" srcId="{5A9E4D9C-AAAB-424F-9940-D32A7EE096D4}" destId="{2711A1CA-6780-4E88-AA49-C67610093543}" srcOrd="0" destOrd="0" parTransId="{1D8DB8A2-8E35-4805-8095-04BC25EA0794}" sibTransId="{BF8F99B1-8FF7-445F-B8A7-615A14B6DA1B}"/>
    <dgm:cxn modelId="{110244FA-F824-455E-AB61-483457906DD1}" srcId="{5A9E4D9C-AAAB-424F-9940-D32A7EE096D4}" destId="{CB0EA00E-8386-4ABB-9FE3-A18A01275A93}" srcOrd="2" destOrd="0" parTransId="{F1288A78-DD8F-4A55-9FD9-F83B2C3D07E9}" sibTransId="{87EA0A65-DD89-4B4A-AF75-221D4EA839AE}"/>
    <dgm:cxn modelId="{12C1D4B1-0D72-4423-BA3A-1EB254760E4B}" type="presParOf" srcId="{F8043C13-D691-44B3-9925-B1A80873509E}" destId="{DC04469E-EEFD-468C-9D1C-BCD7EF41D692}" srcOrd="0" destOrd="0" presId="urn:microsoft.com/office/officeart/2005/8/layout/chevronAccent+Icon"/>
    <dgm:cxn modelId="{0FFE6C32-5C0F-4281-9A43-3904600A84F2}" type="presParOf" srcId="{DC04469E-EEFD-468C-9D1C-BCD7EF41D692}" destId="{414C19A0-D5A2-47C2-A83D-037BA3A24F77}" srcOrd="0" destOrd="0" presId="urn:microsoft.com/office/officeart/2005/8/layout/chevronAccent+Icon"/>
    <dgm:cxn modelId="{134B397D-06F3-4F3C-9ADB-11C38FBDE5E3}" type="presParOf" srcId="{DC04469E-EEFD-468C-9D1C-BCD7EF41D692}" destId="{27431775-5D5A-4495-8F09-68282668217D}" srcOrd="1" destOrd="0" presId="urn:microsoft.com/office/officeart/2005/8/layout/chevronAccent+Icon"/>
    <dgm:cxn modelId="{B914325A-74F1-4D03-A7A4-7F1C78BF2FF4}" type="presParOf" srcId="{F8043C13-D691-44B3-9925-B1A80873509E}" destId="{832AB2F2-2BCA-4AE5-B0AC-EB49939EEB5E}" srcOrd="1" destOrd="0" presId="urn:microsoft.com/office/officeart/2005/8/layout/chevronAccent+Icon"/>
    <dgm:cxn modelId="{5CD82CCD-8A13-4775-B567-385A97A5F540}" type="presParOf" srcId="{F8043C13-D691-44B3-9925-B1A80873509E}" destId="{E21513B2-B2C9-4C84-BA32-B8DE7BAB671B}" srcOrd="2" destOrd="0" presId="urn:microsoft.com/office/officeart/2005/8/layout/chevronAccent+Icon"/>
    <dgm:cxn modelId="{6AEF8FCA-D7E8-4AF5-8F78-C96539DFC698}" type="presParOf" srcId="{E21513B2-B2C9-4C84-BA32-B8DE7BAB671B}" destId="{5FB27BC3-EF36-4D8B-B707-86D2905E43C9}" srcOrd="0" destOrd="0" presId="urn:microsoft.com/office/officeart/2005/8/layout/chevronAccent+Icon"/>
    <dgm:cxn modelId="{7D490385-2E26-465B-A4BC-22D9B1B52634}" type="presParOf" srcId="{E21513B2-B2C9-4C84-BA32-B8DE7BAB671B}" destId="{857708EC-3797-47C2-9FAB-072FD32FEABD}" srcOrd="1" destOrd="0" presId="urn:microsoft.com/office/officeart/2005/8/layout/chevronAccent+Icon"/>
    <dgm:cxn modelId="{C2C2E44F-FAC6-4C5F-84BE-EAEF835F932B}" type="presParOf" srcId="{F8043C13-D691-44B3-9925-B1A80873509E}" destId="{12D0102A-6D9D-472B-97D6-8F43C013C4C6}" srcOrd="3" destOrd="0" presId="urn:microsoft.com/office/officeart/2005/8/layout/chevronAccent+Icon"/>
    <dgm:cxn modelId="{C054B685-B3B8-4739-998C-46D7B61DEA2B}" type="presParOf" srcId="{F8043C13-D691-44B3-9925-B1A80873509E}" destId="{4F9C27E6-E830-46B0-A61E-041BEA8A0B47}" srcOrd="4" destOrd="0" presId="urn:microsoft.com/office/officeart/2005/8/layout/chevronAccent+Icon"/>
    <dgm:cxn modelId="{9E64DD29-106E-46FE-AD1A-597CC9C0E86A}" type="presParOf" srcId="{4F9C27E6-E830-46B0-A61E-041BEA8A0B47}" destId="{515D052C-DE53-49AC-8EDA-1A4786FE7A0A}" srcOrd="0" destOrd="0" presId="urn:microsoft.com/office/officeart/2005/8/layout/chevronAccent+Icon"/>
    <dgm:cxn modelId="{2E31B554-4D2E-471B-A76E-D77BF46A5E73}" type="presParOf" srcId="{4F9C27E6-E830-46B0-A61E-041BEA8A0B47}" destId="{E8312642-84E3-47D3-8047-626E9D3DE723}" srcOrd="1" destOrd="0" presId="urn:microsoft.com/office/officeart/2005/8/layout/chevronAccent+Icon"/>
    <dgm:cxn modelId="{710A2897-C99C-42B2-9697-59473CD7B38F}" type="presParOf" srcId="{F8043C13-D691-44B3-9925-B1A80873509E}" destId="{5A7FDA04-0ACB-4D3E-A7EE-A28C8F0E9C2A}" srcOrd="5" destOrd="0" presId="urn:microsoft.com/office/officeart/2005/8/layout/chevronAccent+Icon"/>
    <dgm:cxn modelId="{3A91684C-27C3-44F4-816D-68F0DD6C1E56}" type="presParOf" srcId="{F8043C13-D691-44B3-9925-B1A80873509E}" destId="{EBEAF5AC-BCA7-4780-BF24-AEA00FC7301A}" srcOrd="6" destOrd="0" presId="urn:microsoft.com/office/officeart/2005/8/layout/chevronAccent+Icon"/>
    <dgm:cxn modelId="{976B53FA-7C70-499D-BBB8-7DA88E5585E4}" type="presParOf" srcId="{EBEAF5AC-BCA7-4780-BF24-AEA00FC7301A}" destId="{81C14B13-6910-4C69-949C-426A9239BC88}" srcOrd="0" destOrd="0" presId="urn:microsoft.com/office/officeart/2005/8/layout/chevronAccent+Icon"/>
    <dgm:cxn modelId="{01F42C28-310D-441D-9C11-6A95A10302D5}" type="presParOf" srcId="{EBEAF5AC-BCA7-4780-BF24-AEA00FC7301A}" destId="{67F2814C-B236-4D1C-9146-7495FF579DCA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0BC8E0-746C-4F54-B1B2-1FEDB4B90201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2388F70-E95B-4ED7-9179-33B8A2F6BBE9}">
      <dgm:prSet phldrT="[Text]"/>
      <dgm:spPr/>
      <dgm:t>
        <a:bodyPr/>
        <a:lstStyle/>
        <a:p>
          <a:endParaRPr lang="en-US" dirty="0"/>
        </a:p>
      </dgm:t>
    </dgm:pt>
    <dgm:pt modelId="{8051B0A3-A25E-4727-806C-6AD80D578CA8}" type="parTrans" cxnId="{F668CFB2-8F70-4706-A0F8-D8B2A3EE9C3D}">
      <dgm:prSet/>
      <dgm:spPr/>
      <dgm:t>
        <a:bodyPr/>
        <a:lstStyle/>
        <a:p>
          <a:endParaRPr lang="en-US"/>
        </a:p>
      </dgm:t>
    </dgm:pt>
    <dgm:pt modelId="{9BFB816E-5825-4834-82A7-9A4DF113775F}" type="sibTrans" cxnId="{F668CFB2-8F70-4706-A0F8-D8B2A3EE9C3D}">
      <dgm:prSet/>
      <dgm:spPr/>
      <dgm:t>
        <a:bodyPr/>
        <a:lstStyle/>
        <a:p>
          <a:endParaRPr lang="en-US"/>
        </a:p>
      </dgm:t>
    </dgm:pt>
    <dgm:pt modelId="{D4CA1BED-C1EB-4A94-9701-F839CCF9FD18}">
      <dgm:prSet phldrT="[Text]"/>
      <dgm:spPr/>
      <dgm:t>
        <a:bodyPr/>
        <a:lstStyle/>
        <a:p>
          <a:r>
            <a:rPr lang="en-US"/>
            <a:t>Create REST API for communicate.</a:t>
          </a:r>
          <a:endParaRPr lang="en-US" dirty="0"/>
        </a:p>
      </dgm:t>
    </dgm:pt>
    <dgm:pt modelId="{3B1DF35A-E3A4-4179-836A-AF41F01029E0}" type="parTrans" cxnId="{294FF260-7F98-4257-AF45-74265E9FB23A}">
      <dgm:prSet/>
      <dgm:spPr/>
      <dgm:t>
        <a:bodyPr/>
        <a:lstStyle/>
        <a:p>
          <a:endParaRPr lang="en-US"/>
        </a:p>
      </dgm:t>
    </dgm:pt>
    <dgm:pt modelId="{C6722B23-1BFB-4EDF-BEAE-2F0A1D63F5BA}" type="sibTrans" cxnId="{294FF260-7F98-4257-AF45-74265E9FB23A}">
      <dgm:prSet/>
      <dgm:spPr/>
      <dgm:t>
        <a:bodyPr/>
        <a:lstStyle/>
        <a:p>
          <a:endParaRPr lang="en-US"/>
        </a:p>
      </dgm:t>
    </dgm:pt>
    <dgm:pt modelId="{280E9B9D-B03E-447C-868D-1865E257668D}">
      <dgm:prSet phldrT="[Text]"/>
      <dgm:spPr/>
      <dgm:t>
        <a:bodyPr/>
        <a:lstStyle/>
        <a:p>
          <a:r>
            <a:rPr lang="en-US"/>
            <a:t>Deploy ML model to cloud</a:t>
          </a:r>
          <a:endParaRPr lang="en-US" dirty="0"/>
        </a:p>
      </dgm:t>
    </dgm:pt>
    <dgm:pt modelId="{02E33BC1-99F3-4CAD-B673-4AB7FF7A977F}" type="parTrans" cxnId="{2063ECDD-42BA-4C43-A6EA-C0AF39959C5E}">
      <dgm:prSet/>
      <dgm:spPr/>
      <dgm:t>
        <a:bodyPr/>
        <a:lstStyle/>
        <a:p>
          <a:endParaRPr lang="en-US"/>
        </a:p>
      </dgm:t>
    </dgm:pt>
    <dgm:pt modelId="{6889684F-44E1-4054-9959-7090BED4B587}" type="sibTrans" cxnId="{2063ECDD-42BA-4C43-A6EA-C0AF39959C5E}">
      <dgm:prSet/>
      <dgm:spPr/>
      <dgm:t>
        <a:bodyPr/>
        <a:lstStyle/>
        <a:p>
          <a:endParaRPr lang="en-US"/>
        </a:p>
      </dgm:t>
    </dgm:pt>
    <dgm:pt modelId="{D5DA2138-019F-4553-ACAB-3104EFC26537}">
      <dgm:prSet phldrT="[Text]"/>
      <dgm:spPr/>
      <dgm:t>
        <a:bodyPr/>
        <a:lstStyle/>
        <a:p>
          <a:endParaRPr lang="en-US" dirty="0"/>
        </a:p>
      </dgm:t>
    </dgm:pt>
    <dgm:pt modelId="{B38E7582-EE2F-42AB-A423-D568A3476032}" type="parTrans" cxnId="{B01F0375-572E-4AEA-8E0B-043E1DF91484}">
      <dgm:prSet/>
      <dgm:spPr/>
      <dgm:t>
        <a:bodyPr/>
        <a:lstStyle/>
        <a:p>
          <a:endParaRPr lang="en-US"/>
        </a:p>
      </dgm:t>
    </dgm:pt>
    <dgm:pt modelId="{ADBC8E60-26DF-4494-9029-BE6828807DA7}" type="sibTrans" cxnId="{B01F0375-572E-4AEA-8E0B-043E1DF91484}">
      <dgm:prSet/>
      <dgm:spPr/>
      <dgm:t>
        <a:bodyPr/>
        <a:lstStyle/>
        <a:p>
          <a:endParaRPr lang="en-US"/>
        </a:p>
      </dgm:t>
    </dgm:pt>
    <dgm:pt modelId="{ED34488C-85ED-4F9F-9BFD-3A2E99734C75}">
      <dgm:prSet phldrT="[Text]"/>
      <dgm:spPr/>
      <dgm:t>
        <a:bodyPr/>
        <a:lstStyle/>
        <a:p>
          <a:r>
            <a:rPr lang="en-US"/>
            <a:t>Database implementation</a:t>
          </a:r>
          <a:endParaRPr lang="en-US" dirty="0"/>
        </a:p>
      </dgm:t>
    </dgm:pt>
    <dgm:pt modelId="{439BF193-1A3F-453C-A46F-2D2C0B9D9ED8}" type="parTrans" cxnId="{E25C0E7D-F0C5-45BB-A524-E8F1250F504F}">
      <dgm:prSet/>
      <dgm:spPr/>
      <dgm:t>
        <a:bodyPr/>
        <a:lstStyle/>
        <a:p>
          <a:endParaRPr lang="en-US"/>
        </a:p>
      </dgm:t>
    </dgm:pt>
    <dgm:pt modelId="{3D4933C4-3F7F-44B7-A443-7B99648532E8}" type="sibTrans" cxnId="{E25C0E7D-F0C5-45BB-A524-E8F1250F504F}">
      <dgm:prSet/>
      <dgm:spPr/>
      <dgm:t>
        <a:bodyPr/>
        <a:lstStyle/>
        <a:p>
          <a:endParaRPr lang="en-US"/>
        </a:p>
      </dgm:t>
    </dgm:pt>
    <dgm:pt modelId="{1F2C5B0C-8B36-413E-ABAA-FFA25D495D51}">
      <dgm:prSet phldrT="[Text]"/>
      <dgm:spPr/>
      <dgm:t>
        <a:bodyPr/>
        <a:lstStyle/>
        <a:p>
          <a:r>
            <a:rPr lang="en-US"/>
            <a:t>Connect mobile application with API services</a:t>
          </a:r>
          <a:endParaRPr lang="en-US" dirty="0"/>
        </a:p>
      </dgm:t>
    </dgm:pt>
    <dgm:pt modelId="{C2307A23-5B0A-4CFA-BD40-6D0E28E76AB2}" type="parTrans" cxnId="{43005E45-59DB-46F8-AC4F-FAE1FD61A44E}">
      <dgm:prSet/>
      <dgm:spPr/>
      <dgm:t>
        <a:bodyPr/>
        <a:lstStyle/>
        <a:p>
          <a:endParaRPr lang="en-US"/>
        </a:p>
      </dgm:t>
    </dgm:pt>
    <dgm:pt modelId="{16552452-4B18-4BE9-BA43-AC2E42786D32}" type="sibTrans" cxnId="{43005E45-59DB-46F8-AC4F-FAE1FD61A44E}">
      <dgm:prSet/>
      <dgm:spPr/>
      <dgm:t>
        <a:bodyPr/>
        <a:lstStyle/>
        <a:p>
          <a:endParaRPr lang="en-US"/>
        </a:p>
      </dgm:t>
    </dgm:pt>
    <dgm:pt modelId="{DE86C037-A6D8-4EB1-B81F-CCA3DE55F853}">
      <dgm:prSet phldrT="[Text]"/>
      <dgm:spPr/>
      <dgm:t>
        <a:bodyPr/>
        <a:lstStyle/>
        <a:p>
          <a:endParaRPr lang="en-US" dirty="0"/>
        </a:p>
      </dgm:t>
    </dgm:pt>
    <dgm:pt modelId="{886881B4-9FC9-40B4-803A-45717E10C55C}" type="parTrans" cxnId="{F6DD911E-C9FF-48C6-AFDE-7FEBCF5C8599}">
      <dgm:prSet/>
      <dgm:spPr/>
      <dgm:t>
        <a:bodyPr/>
        <a:lstStyle/>
        <a:p>
          <a:endParaRPr lang="en-US"/>
        </a:p>
      </dgm:t>
    </dgm:pt>
    <dgm:pt modelId="{644F103A-481C-45C1-BDF1-DE372566DB8A}" type="sibTrans" cxnId="{F6DD911E-C9FF-48C6-AFDE-7FEBCF5C8599}">
      <dgm:prSet/>
      <dgm:spPr/>
      <dgm:t>
        <a:bodyPr/>
        <a:lstStyle/>
        <a:p>
          <a:endParaRPr lang="en-US"/>
        </a:p>
      </dgm:t>
    </dgm:pt>
    <dgm:pt modelId="{08D31DAD-DCBB-4ACA-89B5-60EFCF897144}">
      <dgm:prSet phldrT="[Text]"/>
      <dgm:spPr/>
      <dgm:t>
        <a:bodyPr/>
        <a:lstStyle/>
        <a:p>
          <a:r>
            <a:rPr lang="en-US"/>
            <a:t>Increase the accuracy of the prediction</a:t>
          </a:r>
          <a:endParaRPr lang="en-US" dirty="0"/>
        </a:p>
      </dgm:t>
    </dgm:pt>
    <dgm:pt modelId="{1BDD87AF-9F09-44C9-AE95-8B891D4CA8B4}" type="parTrans" cxnId="{9481C495-6227-4C02-80CA-83938919D5F6}">
      <dgm:prSet/>
      <dgm:spPr/>
      <dgm:t>
        <a:bodyPr/>
        <a:lstStyle/>
        <a:p>
          <a:endParaRPr lang="en-US"/>
        </a:p>
      </dgm:t>
    </dgm:pt>
    <dgm:pt modelId="{8B37AB68-06DD-4701-B940-C096B3F24B90}" type="sibTrans" cxnId="{9481C495-6227-4C02-80CA-83938919D5F6}">
      <dgm:prSet/>
      <dgm:spPr/>
      <dgm:t>
        <a:bodyPr/>
        <a:lstStyle/>
        <a:p>
          <a:endParaRPr lang="en-US"/>
        </a:p>
      </dgm:t>
    </dgm:pt>
    <dgm:pt modelId="{2D706BCF-A332-49FE-B1D5-300D4235126E}">
      <dgm:prSet phldrT="[Text]"/>
      <dgm:spPr/>
      <dgm:t>
        <a:bodyPr/>
        <a:lstStyle/>
        <a:p>
          <a:r>
            <a:rPr lang="en-US"/>
            <a:t>Implement Web Application</a:t>
          </a:r>
          <a:endParaRPr lang="en-US" dirty="0"/>
        </a:p>
      </dgm:t>
    </dgm:pt>
    <dgm:pt modelId="{466E4FA4-83CD-4184-A259-9F8FED87C533}" type="parTrans" cxnId="{7A829536-6959-4BCC-B02C-223DDC126AC7}">
      <dgm:prSet/>
      <dgm:spPr/>
      <dgm:t>
        <a:bodyPr/>
        <a:lstStyle/>
        <a:p>
          <a:endParaRPr lang="en-US"/>
        </a:p>
      </dgm:t>
    </dgm:pt>
    <dgm:pt modelId="{FCE83CEF-578D-4237-BEB4-8663D775F431}" type="sibTrans" cxnId="{7A829536-6959-4BCC-B02C-223DDC126AC7}">
      <dgm:prSet/>
      <dgm:spPr/>
      <dgm:t>
        <a:bodyPr/>
        <a:lstStyle/>
        <a:p>
          <a:endParaRPr lang="en-US"/>
        </a:p>
      </dgm:t>
    </dgm:pt>
    <dgm:pt modelId="{A7DFED9A-A2DB-4111-8600-CD0F0AB3C666}" type="pres">
      <dgm:prSet presAssocID="{CA0BC8E0-746C-4F54-B1B2-1FEDB4B90201}" presName="linearFlow" presStyleCnt="0">
        <dgm:presLayoutVars>
          <dgm:dir/>
          <dgm:animLvl val="lvl"/>
          <dgm:resizeHandles val="exact"/>
        </dgm:presLayoutVars>
      </dgm:prSet>
      <dgm:spPr/>
    </dgm:pt>
    <dgm:pt modelId="{6F5AD91C-C204-42EA-A60F-2630F61DAFCB}" type="pres">
      <dgm:prSet presAssocID="{42388F70-E95B-4ED7-9179-33B8A2F6BBE9}" presName="composite" presStyleCnt="0"/>
      <dgm:spPr/>
    </dgm:pt>
    <dgm:pt modelId="{CDAD43B4-6AFA-4A02-B30D-E55DEA82B005}" type="pres">
      <dgm:prSet presAssocID="{42388F70-E95B-4ED7-9179-33B8A2F6BBE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5A2942C-AD59-4545-95FC-C12FD8831584}" type="pres">
      <dgm:prSet presAssocID="{42388F70-E95B-4ED7-9179-33B8A2F6BBE9}" presName="descendantText" presStyleLbl="alignAcc1" presStyleIdx="0" presStyleCnt="3">
        <dgm:presLayoutVars>
          <dgm:bulletEnabled val="1"/>
        </dgm:presLayoutVars>
      </dgm:prSet>
      <dgm:spPr/>
    </dgm:pt>
    <dgm:pt modelId="{3AF7B77B-8038-4AD0-A557-88A8C7954DAE}" type="pres">
      <dgm:prSet presAssocID="{9BFB816E-5825-4834-82A7-9A4DF113775F}" presName="sp" presStyleCnt="0"/>
      <dgm:spPr/>
    </dgm:pt>
    <dgm:pt modelId="{903B6859-52B1-4C63-803A-FFFDC7EAAF1F}" type="pres">
      <dgm:prSet presAssocID="{D5DA2138-019F-4553-ACAB-3104EFC26537}" presName="composite" presStyleCnt="0"/>
      <dgm:spPr/>
    </dgm:pt>
    <dgm:pt modelId="{8465E1AE-CFB8-4753-8A49-DFBB4F0AD12A}" type="pres">
      <dgm:prSet presAssocID="{D5DA2138-019F-4553-ACAB-3104EFC2653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78EB41D-2BE0-4519-AF84-CA66C907DEF1}" type="pres">
      <dgm:prSet presAssocID="{D5DA2138-019F-4553-ACAB-3104EFC26537}" presName="descendantText" presStyleLbl="alignAcc1" presStyleIdx="1" presStyleCnt="3">
        <dgm:presLayoutVars>
          <dgm:bulletEnabled val="1"/>
        </dgm:presLayoutVars>
      </dgm:prSet>
      <dgm:spPr/>
    </dgm:pt>
    <dgm:pt modelId="{C5B35F71-B7D0-4122-A2F1-6A7300FC251C}" type="pres">
      <dgm:prSet presAssocID="{ADBC8E60-26DF-4494-9029-BE6828807DA7}" presName="sp" presStyleCnt="0"/>
      <dgm:spPr/>
    </dgm:pt>
    <dgm:pt modelId="{D4F914FB-DC4E-478D-AF88-9C1EA8DCB2FC}" type="pres">
      <dgm:prSet presAssocID="{DE86C037-A6D8-4EB1-B81F-CCA3DE55F853}" presName="composite" presStyleCnt="0"/>
      <dgm:spPr/>
    </dgm:pt>
    <dgm:pt modelId="{087E440D-069E-47D3-9B3C-E03EAAC859F8}" type="pres">
      <dgm:prSet presAssocID="{DE86C037-A6D8-4EB1-B81F-CCA3DE55F85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30C03158-B53E-41BF-BB48-7D2C07AEA1CC}" type="pres">
      <dgm:prSet presAssocID="{DE86C037-A6D8-4EB1-B81F-CCA3DE55F85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6DD911E-C9FF-48C6-AFDE-7FEBCF5C8599}" srcId="{CA0BC8E0-746C-4F54-B1B2-1FEDB4B90201}" destId="{DE86C037-A6D8-4EB1-B81F-CCA3DE55F853}" srcOrd="2" destOrd="0" parTransId="{886881B4-9FC9-40B4-803A-45717E10C55C}" sibTransId="{644F103A-481C-45C1-BDF1-DE372566DB8A}"/>
    <dgm:cxn modelId="{7A829536-6959-4BCC-B02C-223DDC126AC7}" srcId="{DE86C037-A6D8-4EB1-B81F-CCA3DE55F853}" destId="{2D706BCF-A332-49FE-B1D5-300D4235126E}" srcOrd="1" destOrd="0" parTransId="{466E4FA4-83CD-4184-A259-9F8FED87C533}" sibTransId="{FCE83CEF-578D-4237-BEB4-8663D775F431}"/>
    <dgm:cxn modelId="{294FF260-7F98-4257-AF45-74265E9FB23A}" srcId="{42388F70-E95B-4ED7-9179-33B8A2F6BBE9}" destId="{D4CA1BED-C1EB-4A94-9701-F839CCF9FD18}" srcOrd="0" destOrd="0" parTransId="{3B1DF35A-E3A4-4179-836A-AF41F01029E0}" sibTransId="{C6722B23-1BFB-4EDF-BEAE-2F0A1D63F5BA}"/>
    <dgm:cxn modelId="{43005E45-59DB-46F8-AC4F-FAE1FD61A44E}" srcId="{D5DA2138-019F-4553-ACAB-3104EFC26537}" destId="{1F2C5B0C-8B36-413E-ABAA-FFA25D495D51}" srcOrd="1" destOrd="0" parTransId="{C2307A23-5B0A-4CFA-BD40-6D0E28E76AB2}" sibTransId="{16552452-4B18-4BE9-BA43-AC2E42786D32}"/>
    <dgm:cxn modelId="{EA7D1A73-3B5B-4E57-9FAB-CAF0018F5F2B}" type="presOf" srcId="{42388F70-E95B-4ED7-9179-33B8A2F6BBE9}" destId="{CDAD43B4-6AFA-4A02-B30D-E55DEA82B005}" srcOrd="0" destOrd="0" presId="urn:microsoft.com/office/officeart/2005/8/layout/chevron2"/>
    <dgm:cxn modelId="{B01F0375-572E-4AEA-8E0B-043E1DF91484}" srcId="{CA0BC8E0-746C-4F54-B1B2-1FEDB4B90201}" destId="{D5DA2138-019F-4553-ACAB-3104EFC26537}" srcOrd="1" destOrd="0" parTransId="{B38E7582-EE2F-42AB-A423-D568A3476032}" sibTransId="{ADBC8E60-26DF-4494-9029-BE6828807DA7}"/>
    <dgm:cxn modelId="{E25C0E7D-F0C5-45BB-A524-E8F1250F504F}" srcId="{D5DA2138-019F-4553-ACAB-3104EFC26537}" destId="{ED34488C-85ED-4F9F-9BFD-3A2E99734C75}" srcOrd="0" destOrd="0" parTransId="{439BF193-1A3F-453C-A46F-2D2C0B9D9ED8}" sibTransId="{3D4933C4-3F7F-44B7-A443-7B99648532E8}"/>
    <dgm:cxn modelId="{82117395-BC4F-455C-BC72-582D3FB5E016}" type="presOf" srcId="{DE86C037-A6D8-4EB1-B81F-CCA3DE55F853}" destId="{087E440D-069E-47D3-9B3C-E03EAAC859F8}" srcOrd="0" destOrd="0" presId="urn:microsoft.com/office/officeart/2005/8/layout/chevron2"/>
    <dgm:cxn modelId="{9481C495-6227-4C02-80CA-83938919D5F6}" srcId="{DE86C037-A6D8-4EB1-B81F-CCA3DE55F853}" destId="{08D31DAD-DCBB-4ACA-89B5-60EFCF897144}" srcOrd="0" destOrd="0" parTransId="{1BDD87AF-9F09-44C9-AE95-8B891D4CA8B4}" sibTransId="{8B37AB68-06DD-4701-B940-C096B3F24B90}"/>
    <dgm:cxn modelId="{E4BF1697-A8EC-4FD1-826B-A6D15386EDF4}" type="presOf" srcId="{1F2C5B0C-8B36-413E-ABAA-FFA25D495D51}" destId="{378EB41D-2BE0-4519-AF84-CA66C907DEF1}" srcOrd="0" destOrd="1" presId="urn:microsoft.com/office/officeart/2005/8/layout/chevron2"/>
    <dgm:cxn modelId="{C6FB8199-6B56-4438-9B1D-B7B85C19B5E2}" type="presOf" srcId="{D4CA1BED-C1EB-4A94-9701-F839CCF9FD18}" destId="{25A2942C-AD59-4545-95FC-C12FD8831584}" srcOrd="0" destOrd="0" presId="urn:microsoft.com/office/officeart/2005/8/layout/chevron2"/>
    <dgm:cxn modelId="{4B8F8BA7-DD8C-4EB2-BC31-030170005B39}" type="presOf" srcId="{D5DA2138-019F-4553-ACAB-3104EFC26537}" destId="{8465E1AE-CFB8-4753-8A49-DFBB4F0AD12A}" srcOrd="0" destOrd="0" presId="urn:microsoft.com/office/officeart/2005/8/layout/chevron2"/>
    <dgm:cxn modelId="{F668CFB2-8F70-4706-A0F8-D8B2A3EE9C3D}" srcId="{CA0BC8E0-746C-4F54-B1B2-1FEDB4B90201}" destId="{42388F70-E95B-4ED7-9179-33B8A2F6BBE9}" srcOrd="0" destOrd="0" parTransId="{8051B0A3-A25E-4727-806C-6AD80D578CA8}" sibTransId="{9BFB816E-5825-4834-82A7-9A4DF113775F}"/>
    <dgm:cxn modelId="{4769C1C4-6B88-4AA2-ADDF-941FAA42ED13}" type="presOf" srcId="{08D31DAD-DCBB-4ACA-89B5-60EFCF897144}" destId="{30C03158-B53E-41BF-BB48-7D2C07AEA1CC}" srcOrd="0" destOrd="0" presId="urn:microsoft.com/office/officeart/2005/8/layout/chevron2"/>
    <dgm:cxn modelId="{5E3F7ECE-6477-40D1-878B-542BBBC44C39}" type="presOf" srcId="{2D706BCF-A332-49FE-B1D5-300D4235126E}" destId="{30C03158-B53E-41BF-BB48-7D2C07AEA1CC}" srcOrd="0" destOrd="1" presId="urn:microsoft.com/office/officeart/2005/8/layout/chevron2"/>
    <dgm:cxn modelId="{ADD99DD2-9C74-4EF5-9C11-3F87A548B6A4}" type="presOf" srcId="{CA0BC8E0-746C-4F54-B1B2-1FEDB4B90201}" destId="{A7DFED9A-A2DB-4111-8600-CD0F0AB3C666}" srcOrd="0" destOrd="0" presId="urn:microsoft.com/office/officeart/2005/8/layout/chevron2"/>
    <dgm:cxn modelId="{A98E71D5-B82A-46BC-98CC-2DD25407F407}" type="presOf" srcId="{ED34488C-85ED-4F9F-9BFD-3A2E99734C75}" destId="{378EB41D-2BE0-4519-AF84-CA66C907DEF1}" srcOrd="0" destOrd="0" presId="urn:microsoft.com/office/officeart/2005/8/layout/chevron2"/>
    <dgm:cxn modelId="{2063ECDD-42BA-4C43-A6EA-C0AF39959C5E}" srcId="{42388F70-E95B-4ED7-9179-33B8A2F6BBE9}" destId="{280E9B9D-B03E-447C-868D-1865E257668D}" srcOrd="1" destOrd="0" parTransId="{02E33BC1-99F3-4CAD-B673-4AB7FF7A977F}" sibTransId="{6889684F-44E1-4054-9959-7090BED4B587}"/>
    <dgm:cxn modelId="{97C5ECDD-5374-469F-882E-FC755B1B0E3F}" type="presOf" srcId="{280E9B9D-B03E-447C-868D-1865E257668D}" destId="{25A2942C-AD59-4545-95FC-C12FD8831584}" srcOrd="0" destOrd="1" presId="urn:microsoft.com/office/officeart/2005/8/layout/chevron2"/>
    <dgm:cxn modelId="{D384D1FB-8A59-4F33-9212-DEC85DDE3F23}" type="presParOf" srcId="{A7DFED9A-A2DB-4111-8600-CD0F0AB3C666}" destId="{6F5AD91C-C204-42EA-A60F-2630F61DAFCB}" srcOrd="0" destOrd="0" presId="urn:microsoft.com/office/officeart/2005/8/layout/chevron2"/>
    <dgm:cxn modelId="{4197E5F6-4648-4892-8AA6-0D50A68506E8}" type="presParOf" srcId="{6F5AD91C-C204-42EA-A60F-2630F61DAFCB}" destId="{CDAD43B4-6AFA-4A02-B30D-E55DEA82B005}" srcOrd="0" destOrd="0" presId="urn:microsoft.com/office/officeart/2005/8/layout/chevron2"/>
    <dgm:cxn modelId="{13D2D1A6-58AF-4DEA-9140-5054ED8D44D7}" type="presParOf" srcId="{6F5AD91C-C204-42EA-A60F-2630F61DAFCB}" destId="{25A2942C-AD59-4545-95FC-C12FD8831584}" srcOrd="1" destOrd="0" presId="urn:microsoft.com/office/officeart/2005/8/layout/chevron2"/>
    <dgm:cxn modelId="{53A57D8D-F4D4-4300-A9FB-5209DA27E569}" type="presParOf" srcId="{A7DFED9A-A2DB-4111-8600-CD0F0AB3C666}" destId="{3AF7B77B-8038-4AD0-A557-88A8C7954DAE}" srcOrd="1" destOrd="0" presId="urn:microsoft.com/office/officeart/2005/8/layout/chevron2"/>
    <dgm:cxn modelId="{BD9A5143-7442-4967-A0C0-898C2928B7D7}" type="presParOf" srcId="{A7DFED9A-A2DB-4111-8600-CD0F0AB3C666}" destId="{903B6859-52B1-4C63-803A-FFFDC7EAAF1F}" srcOrd="2" destOrd="0" presId="urn:microsoft.com/office/officeart/2005/8/layout/chevron2"/>
    <dgm:cxn modelId="{C36C8EB1-4C16-489F-9803-EB9515CC8390}" type="presParOf" srcId="{903B6859-52B1-4C63-803A-FFFDC7EAAF1F}" destId="{8465E1AE-CFB8-4753-8A49-DFBB4F0AD12A}" srcOrd="0" destOrd="0" presId="urn:microsoft.com/office/officeart/2005/8/layout/chevron2"/>
    <dgm:cxn modelId="{F43ED20A-FB87-4AFD-BDB8-E9C5F81BCE7D}" type="presParOf" srcId="{903B6859-52B1-4C63-803A-FFFDC7EAAF1F}" destId="{378EB41D-2BE0-4519-AF84-CA66C907DEF1}" srcOrd="1" destOrd="0" presId="urn:microsoft.com/office/officeart/2005/8/layout/chevron2"/>
    <dgm:cxn modelId="{925645B0-3873-4D4E-A83D-2D055ADAF8CD}" type="presParOf" srcId="{A7DFED9A-A2DB-4111-8600-CD0F0AB3C666}" destId="{C5B35F71-B7D0-4122-A2F1-6A7300FC251C}" srcOrd="3" destOrd="0" presId="urn:microsoft.com/office/officeart/2005/8/layout/chevron2"/>
    <dgm:cxn modelId="{B112191D-5C79-4E77-9C3A-B98939303CAB}" type="presParOf" srcId="{A7DFED9A-A2DB-4111-8600-CD0F0AB3C666}" destId="{D4F914FB-DC4E-478D-AF88-9C1EA8DCB2FC}" srcOrd="4" destOrd="0" presId="urn:microsoft.com/office/officeart/2005/8/layout/chevron2"/>
    <dgm:cxn modelId="{5A4A6F2F-82DC-48FB-884E-E487E5B7F698}" type="presParOf" srcId="{D4F914FB-DC4E-478D-AF88-9C1EA8DCB2FC}" destId="{087E440D-069E-47D3-9B3C-E03EAAC859F8}" srcOrd="0" destOrd="0" presId="urn:microsoft.com/office/officeart/2005/8/layout/chevron2"/>
    <dgm:cxn modelId="{AE078D6B-234B-4C5D-9444-96AA9FA61F43}" type="presParOf" srcId="{D4F914FB-DC4E-478D-AF88-9C1EA8DCB2FC}" destId="{30C03158-B53E-41BF-BB48-7D2C07AEA1C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5187EE-55BF-4129-8FBB-2280DC67D966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B5E6EFF-AD05-4D7B-989A-AF719C14F411}">
      <dgm:prSet/>
      <dgm:spPr>
        <a:solidFill>
          <a:srgbClr val="002060"/>
        </a:solidFill>
      </dgm:spPr>
      <dgm:t>
        <a:bodyPr/>
        <a:lstStyle/>
        <a:p>
          <a:r>
            <a:rPr lang="en-US" dirty="0"/>
            <a:t>Deploy ML model into cloud and create an API for communicate client and backend services.</a:t>
          </a:r>
        </a:p>
      </dgm:t>
    </dgm:pt>
    <dgm:pt modelId="{11CB4495-95F6-4ADD-B1F3-FDD4C5BD090B}" type="parTrans" cxnId="{1E6F2879-C717-4C2F-BC15-CA4B2AA4F3DB}">
      <dgm:prSet/>
      <dgm:spPr/>
      <dgm:t>
        <a:bodyPr/>
        <a:lstStyle/>
        <a:p>
          <a:endParaRPr lang="en-US"/>
        </a:p>
      </dgm:t>
    </dgm:pt>
    <dgm:pt modelId="{6915E3E6-1897-4A62-A8BF-9921945FEDAF}" type="sibTrans" cxnId="{1E6F2879-C717-4C2F-BC15-CA4B2AA4F3DB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7A68904E-E26E-4558-9B78-FD6FE521F9AB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Implement a google API for fetch user location.</a:t>
          </a:r>
        </a:p>
      </dgm:t>
    </dgm:pt>
    <dgm:pt modelId="{E60B88A9-54FD-4237-9EE4-236EA5D287D3}" type="parTrans" cxnId="{409E36F2-643E-457D-AF4D-45055C887C9D}">
      <dgm:prSet/>
      <dgm:spPr/>
      <dgm:t>
        <a:bodyPr/>
        <a:lstStyle/>
        <a:p>
          <a:endParaRPr lang="en-US"/>
        </a:p>
      </dgm:t>
    </dgm:pt>
    <dgm:pt modelId="{ADF9D38D-6F0C-46CF-B708-891874FF6045}" type="sibTrans" cxnId="{409E36F2-643E-457D-AF4D-45055C887C9D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F0ABBBE8-92BA-467C-910D-DA369454B96D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Provide an auto suggesting precautions for prevent water quality parameters. </a:t>
          </a:r>
        </a:p>
      </dgm:t>
    </dgm:pt>
    <dgm:pt modelId="{2CA4609C-FB0A-4B11-985E-F2D25CBED1B7}" type="parTrans" cxnId="{512278CF-4CCB-4080-8438-D7293206E33D}">
      <dgm:prSet/>
      <dgm:spPr/>
      <dgm:t>
        <a:bodyPr/>
        <a:lstStyle/>
        <a:p>
          <a:endParaRPr lang="en-US"/>
        </a:p>
      </dgm:t>
    </dgm:pt>
    <dgm:pt modelId="{B06B303F-8BAC-471C-87C0-BF9D0574936A}" type="sibTrans" cxnId="{512278CF-4CCB-4080-8438-D7293206E33D}">
      <dgm:prSet phldrT="03" phldr="0"/>
      <dgm:spPr/>
      <dgm:t>
        <a:bodyPr/>
        <a:lstStyle/>
        <a:p>
          <a:r>
            <a:rPr lang="en-US"/>
            <a:t>03</a:t>
          </a:r>
          <a:endParaRPr lang="en-US" dirty="0"/>
        </a:p>
      </dgm:t>
    </dgm:pt>
    <dgm:pt modelId="{E9D795DE-A811-4397-9F9A-71CEBD7D99CF}" type="pres">
      <dgm:prSet presAssocID="{AA5187EE-55BF-4129-8FBB-2280DC67D966}" presName="Name0" presStyleCnt="0">
        <dgm:presLayoutVars>
          <dgm:animLvl val="lvl"/>
          <dgm:resizeHandles val="exact"/>
        </dgm:presLayoutVars>
      </dgm:prSet>
      <dgm:spPr/>
    </dgm:pt>
    <dgm:pt modelId="{9CE5F1C7-C200-45C3-BA09-E968E7547507}" type="pres">
      <dgm:prSet presAssocID="{1B5E6EFF-AD05-4D7B-989A-AF719C14F411}" presName="compositeNode" presStyleCnt="0">
        <dgm:presLayoutVars>
          <dgm:bulletEnabled val="1"/>
        </dgm:presLayoutVars>
      </dgm:prSet>
      <dgm:spPr/>
    </dgm:pt>
    <dgm:pt modelId="{D74C750A-E9ED-41A3-914A-8BC83A789520}" type="pres">
      <dgm:prSet presAssocID="{1B5E6EFF-AD05-4D7B-989A-AF719C14F411}" presName="bgRect" presStyleLbl="alignNode1" presStyleIdx="0" presStyleCnt="3"/>
      <dgm:spPr/>
    </dgm:pt>
    <dgm:pt modelId="{879026F4-84DA-4F31-ADDD-4E65FC483436}" type="pres">
      <dgm:prSet presAssocID="{6915E3E6-1897-4A62-A8BF-9921945FEDAF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7341C6E-FCA6-4CB1-BBC2-247A2F280A92}" type="pres">
      <dgm:prSet presAssocID="{1B5E6EFF-AD05-4D7B-989A-AF719C14F411}" presName="nodeRect" presStyleLbl="alignNode1" presStyleIdx="0" presStyleCnt="3">
        <dgm:presLayoutVars>
          <dgm:bulletEnabled val="1"/>
        </dgm:presLayoutVars>
      </dgm:prSet>
      <dgm:spPr/>
    </dgm:pt>
    <dgm:pt modelId="{0F621142-BDA8-47F7-BAB1-5F527CE3B0EB}" type="pres">
      <dgm:prSet presAssocID="{6915E3E6-1897-4A62-A8BF-9921945FEDAF}" presName="sibTrans" presStyleCnt="0"/>
      <dgm:spPr/>
    </dgm:pt>
    <dgm:pt modelId="{1184BFF0-1F68-4E81-B7F6-9A3A4BE04466}" type="pres">
      <dgm:prSet presAssocID="{7A68904E-E26E-4558-9B78-FD6FE521F9AB}" presName="compositeNode" presStyleCnt="0">
        <dgm:presLayoutVars>
          <dgm:bulletEnabled val="1"/>
        </dgm:presLayoutVars>
      </dgm:prSet>
      <dgm:spPr/>
    </dgm:pt>
    <dgm:pt modelId="{E8E76E40-E044-4A37-9C9E-78B64FB2E283}" type="pres">
      <dgm:prSet presAssocID="{7A68904E-E26E-4558-9B78-FD6FE521F9AB}" presName="bgRect" presStyleLbl="alignNode1" presStyleIdx="1" presStyleCnt="3"/>
      <dgm:spPr/>
    </dgm:pt>
    <dgm:pt modelId="{B6E41460-761E-4E76-95EB-4F7FDA641879}" type="pres">
      <dgm:prSet presAssocID="{ADF9D38D-6F0C-46CF-B708-891874FF6045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45FBF16B-5514-43E0-B833-301E33B565A3}" type="pres">
      <dgm:prSet presAssocID="{7A68904E-E26E-4558-9B78-FD6FE521F9AB}" presName="nodeRect" presStyleLbl="alignNode1" presStyleIdx="1" presStyleCnt="3">
        <dgm:presLayoutVars>
          <dgm:bulletEnabled val="1"/>
        </dgm:presLayoutVars>
      </dgm:prSet>
      <dgm:spPr/>
    </dgm:pt>
    <dgm:pt modelId="{862E9022-07F3-4B55-B850-2C5709C5A6F1}" type="pres">
      <dgm:prSet presAssocID="{ADF9D38D-6F0C-46CF-B708-891874FF6045}" presName="sibTrans" presStyleCnt="0"/>
      <dgm:spPr/>
    </dgm:pt>
    <dgm:pt modelId="{10F2192D-7E38-41CD-B166-B9E6211B0093}" type="pres">
      <dgm:prSet presAssocID="{F0ABBBE8-92BA-467C-910D-DA369454B96D}" presName="compositeNode" presStyleCnt="0">
        <dgm:presLayoutVars>
          <dgm:bulletEnabled val="1"/>
        </dgm:presLayoutVars>
      </dgm:prSet>
      <dgm:spPr/>
    </dgm:pt>
    <dgm:pt modelId="{6A994502-D069-40DF-A121-A0EB0F057353}" type="pres">
      <dgm:prSet presAssocID="{F0ABBBE8-92BA-467C-910D-DA369454B96D}" presName="bgRect" presStyleLbl="alignNode1" presStyleIdx="2" presStyleCnt="3"/>
      <dgm:spPr/>
    </dgm:pt>
    <dgm:pt modelId="{A472DC93-596A-4EAA-AB9D-AEFFF6D5A110}" type="pres">
      <dgm:prSet presAssocID="{B06B303F-8BAC-471C-87C0-BF9D0574936A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CF079679-286D-42C7-9C2D-F08A68D430CE}" type="pres">
      <dgm:prSet presAssocID="{F0ABBBE8-92BA-467C-910D-DA369454B96D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54583667-EC5C-485A-B5C5-932705B17A8E}" type="presOf" srcId="{F0ABBBE8-92BA-467C-910D-DA369454B96D}" destId="{6A994502-D069-40DF-A121-A0EB0F057353}" srcOrd="0" destOrd="0" presId="urn:microsoft.com/office/officeart/2016/7/layout/LinearBlockProcessNumbered"/>
    <dgm:cxn modelId="{99F88D74-9AE9-4FA4-AD5C-30FD4D1F3CC2}" type="presOf" srcId="{1B5E6EFF-AD05-4D7B-989A-AF719C14F411}" destId="{D74C750A-E9ED-41A3-914A-8BC83A789520}" srcOrd="0" destOrd="0" presId="urn:microsoft.com/office/officeart/2016/7/layout/LinearBlockProcessNumbered"/>
    <dgm:cxn modelId="{1E6F2879-C717-4C2F-BC15-CA4B2AA4F3DB}" srcId="{AA5187EE-55BF-4129-8FBB-2280DC67D966}" destId="{1B5E6EFF-AD05-4D7B-989A-AF719C14F411}" srcOrd="0" destOrd="0" parTransId="{11CB4495-95F6-4ADD-B1F3-FDD4C5BD090B}" sibTransId="{6915E3E6-1897-4A62-A8BF-9921945FEDAF}"/>
    <dgm:cxn modelId="{7F310A5A-6B79-43A2-B4F2-A5E169AD32EA}" type="presOf" srcId="{AA5187EE-55BF-4129-8FBB-2280DC67D966}" destId="{E9D795DE-A811-4397-9F9A-71CEBD7D99CF}" srcOrd="0" destOrd="0" presId="urn:microsoft.com/office/officeart/2016/7/layout/LinearBlockProcessNumbered"/>
    <dgm:cxn modelId="{A5EFAD84-912B-483B-8B35-6918EE624169}" type="presOf" srcId="{1B5E6EFF-AD05-4D7B-989A-AF719C14F411}" destId="{57341C6E-FCA6-4CB1-BBC2-247A2F280A92}" srcOrd="1" destOrd="0" presId="urn:microsoft.com/office/officeart/2016/7/layout/LinearBlockProcessNumbered"/>
    <dgm:cxn modelId="{2973039E-D679-4CF8-BE50-77EF98BAF0CD}" type="presOf" srcId="{B06B303F-8BAC-471C-87C0-BF9D0574936A}" destId="{A472DC93-596A-4EAA-AB9D-AEFFF6D5A110}" srcOrd="0" destOrd="0" presId="urn:microsoft.com/office/officeart/2016/7/layout/LinearBlockProcessNumbered"/>
    <dgm:cxn modelId="{878BEEA2-7252-479A-80BE-323ECBEA2B99}" type="presOf" srcId="{7A68904E-E26E-4558-9B78-FD6FE521F9AB}" destId="{E8E76E40-E044-4A37-9C9E-78B64FB2E283}" srcOrd="0" destOrd="0" presId="urn:microsoft.com/office/officeart/2016/7/layout/LinearBlockProcessNumbered"/>
    <dgm:cxn modelId="{757701A9-D3DB-4962-9E87-A039665D18F1}" type="presOf" srcId="{F0ABBBE8-92BA-467C-910D-DA369454B96D}" destId="{CF079679-286D-42C7-9C2D-F08A68D430CE}" srcOrd="1" destOrd="0" presId="urn:microsoft.com/office/officeart/2016/7/layout/LinearBlockProcessNumbered"/>
    <dgm:cxn modelId="{50226BB5-B3E4-47ED-8E5B-F11C0E57A86D}" type="presOf" srcId="{7A68904E-E26E-4558-9B78-FD6FE521F9AB}" destId="{45FBF16B-5514-43E0-B833-301E33B565A3}" srcOrd="1" destOrd="0" presId="urn:microsoft.com/office/officeart/2016/7/layout/LinearBlockProcessNumbered"/>
    <dgm:cxn modelId="{512278CF-4CCB-4080-8438-D7293206E33D}" srcId="{AA5187EE-55BF-4129-8FBB-2280DC67D966}" destId="{F0ABBBE8-92BA-467C-910D-DA369454B96D}" srcOrd="2" destOrd="0" parTransId="{2CA4609C-FB0A-4B11-985E-F2D25CBED1B7}" sibTransId="{B06B303F-8BAC-471C-87C0-BF9D0574936A}"/>
    <dgm:cxn modelId="{9A6858D2-9D07-4D8B-A158-7EB65B176303}" type="presOf" srcId="{6915E3E6-1897-4A62-A8BF-9921945FEDAF}" destId="{879026F4-84DA-4F31-ADDD-4E65FC483436}" srcOrd="0" destOrd="0" presId="urn:microsoft.com/office/officeart/2016/7/layout/LinearBlockProcessNumbered"/>
    <dgm:cxn modelId="{082DF1D4-B210-4866-8A37-D6BA1DA5BF9F}" type="presOf" srcId="{ADF9D38D-6F0C-46CF-B708-891874FF6045}" destId="{B6E41460-761E-4E76-95EB-4F7FDA641879}" srcOrd="0" destOrd="0" presId="urn:microsoft.com/office/officeart/2016/7/layout/LinearBlockProcessNumbered"/>
    <dgm:cxn modelId="{409E36F2-643E-457D-AF4D-45055C887C9D}" srcId="{AA5187EE-55BF-4129-8FBB-2280DC67D966}" destId="{7A68904E-E26E-4558-9B78-FD6FE521F9AB}" srcOrd="1" destOrd="0" parTransId="{E60B88A9-54FD-4237-9EE4-236EA5D287D3}" sibTransId="{ADF9D38D-6F0C-46CF-B708-891874FF6045}"/>
    <dgm:cxn modelId="{E7340A20-84F8-47DB-8C29-A954FBC40337}" type="presParOf" srcId="{E9D795DE-A811-4397-9F9A-71CEBD7D99CF}" destId="{9CE5F1C7-C200-45C3-BA09-E968E7547507}" srcOrd="0" destOrd="0" presId="urn:microsoft.com/office/officeart/2016/7/layout/LinearBlockProcessNumbered"/>
    <dgm:cxn modelId="{E2C68FD9-BB25-4C50-B3AB-036AB2B7D3EE}" type="presParOf" srcId="{9CE5F1C7-C200-45C3-BA09-E968E7547507}" destId="{D74C750A-E9ED-41A3-914A-8BC83A789520}" srcOrd="0" destOrd="0" presId="urn:microsoft.com/office/officeart/2016/7/layout/LinearBlockProcessNumbered"/>
    <dgm:cxn modelId="{13B457BA-AE74-4B75-99B5-B7A56B3B8697}" type="presParOf" srcId="{9CE5F1C7-C200-45C3-BA09-E968E7547507}" destId="{879026F4-84DA-4F31-ADDD-4E65FC483436}" srcOrd="1" destOrd="0" presId="urn:microsoft.com/office/officeart/2016/7/layout/LinearBlockProcessNumbered"/>
    <dgm:cxn modelId="{9255F59B-C59F-4F7E-B3E4-451B0640AC53}" type="presParOf" srcId="{9CE5F1C7-C200-45C3-BA09-E968E7547507}" destId="{57341C6E-FCA6-4CB1-BBC2-247A2F280A92}" srcOrd="2" destOrd="0" presId="urn:microsoft.com/office/officeart/2016/7/layout/LinearBlockProcessNumbered"/>
    <dgm:cxn modelId="{0A71EB53-AA16-488A-890C-9B2F4F12AABC}" type="presParOf" srcId="{E9D795DE-A811-4397-9F9A-71CEBD7D99CF}" destId="{0F621142-BDA8-47F7-BAB1-5F527CE3B0EB}" srcOrd="1" destOrd="0" presId="urn:microsoft.com/office/officeart/2016/7/layout/LinearBlockProcessNumbered"/>
    <dgm:cxn modelId="{56CFC93C-0E85-4FB8-AAE7-F630970C2E8D}" type="presParOf" srcId="{E9D795DE-A811-4397-9F9A-71CEBD7D99CF}" destId="{1184BFF0-1F68-4E81-B7F6-9A3A4BE04466}" srcOrd="2" destOrd="0" presId="urn:microsoft.com/office/officeart/2016/7/layout/LinearBlockProcessNumbered"/>
    <dgm:cxn modelId="{F06D68F6-E855-467D-B366-428AD02E9482}" type="presParOf" srcId="{1184BFF0-1F68-4E81-B7F6-9A3A4BE04466}" destId="{E8E76E40-E044-4A37-9C9E-78B64FB2E283}" srcOrd="0" destOrd="0" presId="urn:microsoft.com/office/officeart/2016/7/layout/LinearBlockProcessNumbered"/>
    <dgm:cxn modelId="{56815FBD-7857-4285-8DA7-23D7C81BE695}" type="presParOf" srcId="{1184BFF0-1F68-4E81-B7F6-9A3A4BE04466}" destId="{B6E41460-761E-4E76-95EB-4F7FDA641879}" srcOrd="1" destOrd="0" presId="urn:microsoft.com/office/officeart/2016/7/layout/LinearBlockProcessNumbered"/>
    <dgm:cxn modelId="{E20F45D6-7A27-452F-A72B-A0E54834E173}" type="presParOf" srcId="{1184BFF0-1F68-4E81-B7F6-9A3A4BE04466}" destId="{45FBF16B-5514-43E0-B833-301E33B565A3}" srcOrd="2" destOrd="0" presId="urn:microsoft.com/office/officeart/2016/7/layout/LinearBlockProcessNumbered"/>
    <dgm:cxn modelId="{F3A158FF-AD6F-4A46-8D29-98E508BD11C5}" type="presParOf" srcId="{E9D795DE-A811-4397-9F9A-71CEBD7D99CF}" destId="{862E9022-07F3-4B55-B850-2C5709C5A6F1}" srcOrd="3" destOrd="0" presId="urn:microsoft.com/office/officeart/2016/7/layout/LinearBlockProcessNumbered"/>
    <dgm:cxn modelId="{D7DB0FD5-DDE8-44E7-A170-8DF9B9CAC076}" type="presParOf" srcId="{E9D795DE-A811-4397-9F9A-71CEBD7D99CF}" destId="{10F2192D-7E38-41CD-B166-B9E6211B0093}" srcOrd="4" destOrd="0" presId="urn:microsoft.com/office/officeart/2016/7/layout/LinearBlockProcessNumbered"/>
    <dgm:cxn modelId="{4CB27F3F-3150-4932-93C3-50189DB8B31C}" type="presParOf" srcId="{10F2192D-7E38-41CD-B166-B9E6211B0093}" destId="{6A994502-D069-40DF-A121-A0EB0F057353}" srcOrd="0" destOrd="0" presId="urn:microsoft.com/office/officeart/2016/7/layout/LinearBlockProcessNumbered"/>
    <dgm:cxn modelId="{182BE53B-4C26-42F2-8063-2A06E97986E8}" type="presParOf" srcId="{10F2192D-7E38-41CD-B166-B9E6211B0093}" destId="{A472DC93-596A-4EAA-AB9D-AEFFF6D5A110}" srcOrd="1" destOrd="0" presId="urn:microsoft.com/office/officeart/2016/7/layout/LinearBlockProcessNumbered"/>
    <dgm:cxn modelId="{53115ADC-0BCC-4C53-A73D-E9542F9864E0}" type="presParOf" srcId="{10F2192D-7E38-41CD-B166-B9E6211B0093}" destId="{CF079679-286D-42C7-9C2D-F08A68D430C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C19A0-D5A2-47C2-A83D-037BA3A24F77}">
      <dsp:nvSpPr>
        <dsp:cNvPr id="0" name=""/>
        <dsp:cNvSpPr/>
      </dsp:nvSpPr>
      <dsp:spPr>
        <a:xfrm>
          <a:off x="5139" y="529601"/>
          <a:ext cx="2418988" cy="933729"/>
        </a:xfrm>
        <a:prstGeom prst="chevron">
          <a:avLst>
            <a:gd name="adj" fmla="val 4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31775-5D5A-4495-8F09-68282668217D}">
      <dsp:nvSpPr>
        <dsp:cNvPr id="0" name=""/>
        <dsp:cNvSpPr/>
      </dsp:nvSpPr>
      <dsp:spPr>
        <a:xfrm>
          <a:off x="650203" y="763033"/>
          <a:ext cx="2042701" cy="9337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Initial Preparation</a:t>
          </a:r>
          <a:endParaRPr lang="en-US" sz="2100" b="1" kern="1200" dirty="0"/>
        </a:p>
      </dsp:txBody>
      <dsp:txXfrm>
        <a:off x="677551" y="790381"/>
        <a:ext cx="1988005" cy="879033"/>
      </dsp:txXfrm>
    </dsp:sp>
    <dsp:sp modelId="{5FB27BC3-EF36-4D8B-B707-86D2905E43C9}">
      <dsp:nvSpPr>
        <dsp:cNvPr id="0" name=""/>
        <dsp:cNvSpPr/>
      </dsp:nvSpPr>
      <dsp:spPr>
        <a:xfrm>
          <a:off x="2768161" y="529601"/>
          <a:ext cx="2418988" cy="933729"/>
        </a:xfrm>
        <a:prstGeom prst="chevron">
          <a:avLst>
            <a:gd name="adj" fmla="val 4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708EC-3797-47C2-9FAB-072FD32FEABD}">
      <dsp:nvSpPr>
        <dsp:cNvPr id="0" name=""/>
        <dsp:cNvSpPr/>
      </dsp:nvSpPr>
      <dsp:spPr>
        <a:xfrm>
          <a:off x="3413225" y="763033"/>
          <a:ext cx="2042701" cy="9337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Data Preparation</a:t>
          </a:r>
        </a:p>
      </dsp:txBody>
      <dsp:txXfrm>
        <a:off x="3440573" y="790381"/>
        <a:ext cx="1988005" cy="879033"/>
      </dsp:txXfrm>
    </dsp:sp>
    <dsp:sp modelId="{515D052C-DE53-49AC-8EDA-1A4786FE7A0A}">
      <dsp:nvSpPr>
        <dsp:cNvPr id="0" name=""/>
        <dsp:cNvSpPr/>
      </dsp:nvSpPr>
      <dsp:spPr>
        <a:xfrm>
          <a:off x="5531184" y="529601"/>
          <a:ext cx="2418988" cy="933729"/>
        </a:xfrm>
        <a:prstGeom prst="chevron">
          <a:avLst>
            <a:gd name="adj" fmla="val 4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12642-84E3-47D3-8047-626E9D3DE723}">
      <dsp:nvSpPr>
        <dsp:cNvPr id="0" name=""/>
        <dsp:cNvSpPr/>
      </dsp:nvSpPr>
      <dsp:spPr>
        <a:xfrm>
          <a:off x="6176247" y="763033"/>
          <a:ext cx="2042701" cy="9337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Model Training</a:t>
          </a:r>
          <a:endParaRPr lang="en-US" sz="2100" b="1" kern="1200" dirty="0"/>
        </a:p>
      </dsp:txBody>
      <dsp:txXfrm>
        <a:off x="6203595" y="790381"/>
        <a:ext cx="1988005" cy="879033"/>
      </dsp:txXfrm>
    </dsp:sp>
    <dsp:sp modelId="{81C14B13-6910-4C69-949C-426A9239BC88}">
      <dsp:nvSpPr>
        <dsp:cNvPr id="0" name=""/>
        <dsp:cNvSpPr/>
      </dsp:nvSpPr>
      <dsp:spPr>
        <a:xfrm>
          <a:off x="8294206" y="529601"/>
          <a:ext cx="2418988" cy="933729"/>
        </a:xfrm>
        <a:prstGeom prst="chevron">
          <a:avLst>
            <a:gd name="adj" fmla="val 4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F2814C-B236-4D1C-9146-7495FF579DCA}">
      <dsp:nvSpPr>
        <dsp:cNvPr id="0" name=""/>
        <dsp:cNvSpPr/>
      </dsp:nvSpPr>
      <dsp:spPr>
        <a:xfrm>
          <a:off x="8939270" y="763033"/>
          <a:ext cx="2042701" cy="9337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Evaluation of results</a:t>
          </a:r>
          <a:endParaRPr lang="en-US" sz="2100" b="1" kern="1200" dirty="0"/>
        </a:p>
      </dsp:txBody>
      <dsp:txXfrm>
        <a:off x="8966618" y="790381"/>
        <a:ext cx="1988005" cy="8790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D43B4-6AFA-4A02-B30D-E55DEA82B005}">
      <dsp:nvSpPr>
        <dsp:cNvPr id="0" name=""/>
        <dsp:cNvSpPr/>
      </dsp:nvSpPr>
      <dsp:spPr>
        <a:xfrm rot="5400000">
          <a:off x="-215541" y="215854"/>
          <a:ext cx="1436945" cy="100586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 dirty="0"/>
        </a:p>
      </dsp:txBody>
      <dsp:txXfrm rot="-5400000">
        <a:off x="2" y="503243"/>
        <a:ext cx="1005861" cy="431084"/>
      </dsp:txXfrm>
    </dsp:sp>
    <dsp:sp modelId="{25A2942C-AD59-4545-95FC-C12FD8831584}">
      <dsp:nvSpPr>
        <dsp:cNvPr id="0" name=""/>
        <dsp:cNvSpPr/>
      </dsp:nvSpPr>
      <dsp:spPr>
        <a:xfrm rot="5400000">
          <a:off x="3260616" y="-2254442"/>
          <a:ext cx="934014" cy="54435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Create REST API for communicate.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Deploy ML model to cloud</a:t>
          </a:r>
          <a:endParaRPr lang="en-US" sz="1900" kern="1200" dirty="0"/>
        </a:p>
      </dsp:txBody>
      <dsp:txXfrm rot="-5400000">
        <a:off x="1005862" y="45907"/>
        <a:ext cx="5397929" cy="842824"/>
      </dsp:txXfrm>
    </dsp:sp>
    <dsp:sp modelId="{8465E1AE-CFB8-4753-8A49-DFBB4F0AD12A}">
      <dsp:nvSpPr>
        <dsp:cNvPr id="0" name=""/>
        <dsp:cNvSpPr/>
      </dsp:nvSpPr>
      <dsp:spPr>
        <a:xfrm rot="5400000">
          <a:off x="-215541" y="1456366"/>
          <a:ext cx="1436945" cy="1005861"/>
        </a:xfrm>
        <a:prstGeom prst="chevron">
          <a:avLst/>
        </a:prstGeom>
        <a:solidFill>
          <a:schemeClr val="accent3">
            <a:hueOff val="688790"/>
            <a:satOff val="-42574"/>
            <a:lumOff val="-7941"/>
            <a:alphaOff val="0"/>
          </a:schemeClr>
        </a:solidFill>
        <a:ln w="12700" cap="flat" cmpd="sng" algn="ctr">
          <a:solidFill>
            <a:schemeClr val="accent3">
              <a:hueOff val="688790"/>
              <a:satOff val="-42574"/>
              <a:lumOff val="-7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 dirty="0"/>
        </a:p>
      </dsp:txBody>
      <dsp:txXfrm rot="-5400000">
        <a:off x="2" y="1743755"/>
        <a:ext cx="1005861" cy="431084"/>
      </dsp:txXfrm>
    </dsp:sp>
    <dsp:sp modelId="{378EB41D-2BE0-4519-AF84-CA66C907DEF1}">
      <dsp:nvSpPr>
        <dsp:cNvPr id="0" name=""/>
        <dsp:cNvSpPr/>
      </dsp:nvSpPr>
      <dsp:spPr>
        <a:xfrm rot="5400000">
          <a:off x="3260616" y="-1013930"/>
          <a:ext cx="934014" cy="54435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688790"/>
              <a:satOff val="-42574"/>
              <a:lumOff val="-7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Database implementation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Connect mobile application with API services</a:t>
          </a:r>
          <a:endParaRPr lang="en-US" sz="1900" kern="1200" dirty="0"/>
        </a:p>
      </dsp:txBody>
      <dsp:txXfrm rot="-5400000">
        <a:off x="1005862" y="1286419"/>
        <a:ext cx="5397929" cy="842824"/>
      </dsp:txXfrm>
    </dsp:sp>
    <dsp:sp modelId="{087E440D-069E-47D3-9B3C-E03EAAC859F8}">
      <dsp:nvSpPr>
        <dsp:cNvPr id="0" name=""/>
        <dsp:cNvSpPr/>
      </dsp:nvSpPr>
      <dsp:spPr>
        <a:xfrm rot="5400000">
          <a:off x="-215541" y="2696878"/>
          <a:ext cx="1436945" cy="1005861"/>
        </a:xfrm>
        <a:prstGeom prst="chevron">
          <a:avLst/>
        </a:prstGeom>
        <a:solidFill>
          <a:schemeClr val="accent3">
            <a:hueOff val="1377579"/>
            <a:satOff val="-85148"/>
            <a:lumOff val="-15882"/>
            <a:alphaOff val="0"/>
          </a:schemeClr>
        </a:solidFill>
        <a:ln w="12700" cap="flat" cmpd="sng" algn="ctr">
          <a:solidFill>
            <a:schemeClr val="accent3">
              <a:hueOff val="1377579"/>
              <a:satOff val="-85148"/>
              <a:lumOff val="-1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 dirty="0"/>
        </a:p>
      </dsp:txBody>
      <dsp:txXfrm rot="-5400000">
        <a:off x="2" y="2984267"/>
        <a:ext cx="1005861" cy="431084"/>
      </dsp:txXfrm>
    </dsp:sp>
    <dsp:sp modelId="{30C03158-B53E-41BF-BB48-7D2C07AEA1CC}">
      <dsp:nvSpPr>
        <dsp:cNvPr id="0" name=""/>
        <dsp:cNvSpPr/>
      </dsp:nvSpPr>
      <dsp:spPr>
        <a:xfrm rot="5400000">
          <a:off x="3260616" y="226581"/>
          <a:ext cx="934014" cy="54435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77579"/>
              <a:satOff val="-85148"/>
              <a:lumOff val="-1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Increase the accuracy of the prediction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Implement Web Application</a:t>
          </a:r>
          <a:endParaRPr lang="en-US" sz="1900" kern="1200" dirty="0"/>
        </a:p>
      </dsp:txBody>
      <dsp:txXfrm rot="-5400000">
        <a:off x="1005862" y="2526931"/>
        <a:ext cx="5397929" cy="8428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C750A-E9ED-41A3-914A-8BC83A789520}">
      <dsp:nvSpPr>
        <dsp:cNvPr id="0" name=""/>
        <dsp:cNvSpPr/>
      </dsp:nvSpPr>
      <dsp:spPr>
        <a:xfrm>
          <a:off x="821" y="179348"/>
          <a:ext cx="3327201" cy="3992641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Deploy ML model into cloud and create an API for communicate client and backend services.</a:t>
          </a:r>
        </a:p>
      </dsp:txBody>
      <dsp:txXfrm>
        <a:off x="821" y="1776404"/>
        <a:ext cx="3327201" cy="2395585"/>
      </dsp:txXfrm>
    </dsp:sp>
    <dsp:sp modelId="{879026F4-84DA-4F31-ADDD-4E65FC483436}">
      <dsp:nvSpPr>
        <dsp:cNvPr id="0" name=""/>
        <dsp:cNvSpPr/>
      </dsp:nvSpPr>
      <dsp:spPr>
        <a:xfrm>
          <a:off x="821" y="179348"/>
          <a:ext cx="3327201" cy="15970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21" y="179348"/>
        <a:ext cx="3327201" cy="1597056"/>
      </dsp:txXfrm>
    </dsp:sp>
    <dsp:sp modelId="{E8E76E40-E044-4A37-9C9E-78B64FB2E283}">
      <dsp:nvSpPr>
        <dsp:cNvPr id="0" name=""/>
        <dsp:cNvSpPr/>
      </dsp:nvSpPr>
      <dsp:spPr>
        <a:xfrm>
          <a:off x="3594199" y="179348"/>
          <a:ext cx="3327201" cy="3992641"/>
        </a:xfrm>
        <a:prstGeom prst="rect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accent2">
              <a:hueOff val="1415874"/>
              <a:satOff val="12604"/>
              <a:lumOff val="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Implement a google API for fetch user location.</a:t>
          </a:r>
        </a:p>
      </dsp:txBody>
      <dsp:txXfrm>
        <a:off x="3594199" y="1776404"/>
        <a:ext cx="3327201" cy="2395585"/>
      </dsp:txXfrm>
    </dsp:sp>
    <dsp:sp modelId="{B6E41460-761E-4E76-95EB-4F7FDA641879}">
      <dsp:nvSpPr>
        <dsp:cNvPr id="0" name=""/>
        <dsp:cNvSpPr/>
      </dsp:nvSpPr>
      <dsp:spPr>
        <a:xfrm>
          <a:off x="3594199" y="179348"/>
          <a:ext cx="3327201" cy="15970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94199" y="179348"/>
        <a:ext cx="3327201" cy="1597056"/>
      </dsp:txXfrm>
    </dsp:sp>
    <dsp:sp modelId="{6A994502-D069-40DF-A121-A0EB0F057353}">
      <dsp:nvSpPr>
        <dsp:cNvPr id="0" name=""/>
        <dsp:cNvSpPr/>
      </dsp:nvSpPr>
      <dsp:spPr>
        <a:xfrm>
          <a:off x="7187576" y="179348"/>
          <a:ext cx="3327201" cy="3992641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accent2">
              <a:hueOff val="2831749"/>
              <a:satOff val="25207"/>
              <a:lumOff val="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Provide an auto suggesting precautions for prevent water quality parameters. </a:t>
          </a:r>
        </a:p>
      </dsp:txBody>
      <dsp:txXfrm>
        <a:off x="7187576" y="1776404"/>
        <a:ext cx="3327201" cy="2395585"/>
      </dsp:txXfrm>
    </dsp:sp>
    <dsp:sp modelId="{A472DC93-596A-4EAA-AB9D-AEFFF6D5A110}">
      <dsp:nvSpPr>
        <dsp:cNvPr id="0" name=""/>
        <dsp:cNvSpPr/>
      </dsp:nvSpPr>
      <dsp:spPr>
        <a:xfrm>
          <a:off x="7187576" y="179348"/>
          <a:ext cx="3327201" cy="15970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  <a:endParaRPr lang="en-US" sz="6600" kern="1200" dirty="0"/>
        </a:p>
      </dsp:txBody>
      <dsp:txXfrm>
        <a:off x="7187576" y="179348"/>
        <a:ext cx="3327201" cy="1597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79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9403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6314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914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0870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51323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636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571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1" r:id="rId4"/>
    <p:sldLayoutId id="2147483736" r:id="rId5"/>
    <p:sldLayoutId id="2147483737" r:id="rId6"/>
    <p:sldLayoutId id="2147483740" r:id="rId7"/>
    <p:sldLayoutId id="2147483739" r:id="rId8"/>
    <p:sldLayoutId id="2147483744" r:id="rId9"/>
    <p:sldLayoutId id="2147483745" r:id="rId10"/>
    <p:sldLayoutId id="2147483748" r:id="rId11"/>
    <p:sldLayoutId id="2147483749" r:id="rId12"/>
    <p:sldLayoutId id="2147483750" r:id="rId13"/>
    <p:sldLayoutId id="2147483746" r:id="rId14"/>
    <p:sldLayoutId id="2147483755" r:id="rId1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2" r:id="rId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ux.stackexchange.com/questions/85599/whats-the-best-location-for-a-continue-button-on-multi-stage-mobile-app" TargetMode="External"/><Relationship Id="rId3" Type="http://schemas.openxmlformats.org/officeDocument/2006/relationships/hyperlink" Target="http://www.pngall.com/cloud-server-png" TargetMode="External"/><Relationship Id="rId7" Type="http://schemas.openxmlformats.org/officeDocument/2006/relationships/image" Target="../media/image26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juku.it/official-it-vs-shadow-it-desperately-looking-for-private-clouds/" TargetMode="Externa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diagramData" Target="../diagrams/data3.xml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11" Type="http://schemas.openxmlformats.org/officeDocument/2006/relationships/image" Target="../media/image42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485" y="161096"/>
            <a:ext cx="4357204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483858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18977" y="632457"/>
            <a:ext cx="6686698" cy="19082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E-Tongue</a:t>
            </a:r>
          </a:p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A smart tool to predict the safe consumption of ground water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18977" y="2626064"/>
            <a:ext cx="52006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Progress </a:t>
            </a:r>
            <a:r>
              <a:rPr lang="en-US" altLang="ko-KR" sz="2000" b="1" i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one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presentation </a:t>
            </a:r>
          </a:p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2020-164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1B813-F107-48EA-B1AD-72B078625E6F}"/>
              </a:ext>
            </a:extLst>
          </p:cNvPr>
          <p:cNvSpPr txBox="1"/>
          <p:nvPr/>
        </p:nvSpPr>
        <p:spPr>
          <a:xfrm>
            <a:off x="316395" y="5127193"/>
            <a:ext cx="601814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Supervisor : Ms.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Chathurangika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Kahandawaarachchi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F4E3D-0A8B-49D7-9F81-CE9761D2B362}"/>
              </a:ext>
            </a:extLst>
          </p:cNvPr>
          <p:cNvSpPr txBox="1"/>
          <p:nvPr/>
        </p:nvSpPr>
        <p:spPr>
          <a:xfrm>
            <a:off x="316394" y="5430811"/>
            <a:ext cx="601814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Group members:  </a:t>
            </a:r>
            <a:r>
              <a:rPr lang="en-US" altLang="ko-KR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Gunarathna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PMSSB</a:t>
            </a: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		  Nibraz MM</a:t>
            </a: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		 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Alahakoon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AMPB</a:t>
            </a: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		  Thenuja S 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D86E54-7B5B-4DC6-A65D-F0099915C60E}"/>
              </a:ext>
            </a:extLst>
          </p:cNvPr>
          <p:cNvSpPr txBox="1">
            <a:spLocks/>
          </p:cNvSpPr>
          <p:nvPr/>
        </p:nvSpPr>
        <p:spPr>
          <a:xfrm>
            <a:off x="838200" y="33862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70C0"/>
                </a:solidFill>
              </a:rPr>
              <a:t>Device Implementation	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FBDC24-832D-4BF1-8305-F7C69B4F40C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Figuring out most suitable sensors combinations.</a:t>
            </a:r>
          </a:p>
          <a:p>
            <a:r>
              <a:rPr lang="en-US"/>
              <a:t>Building up the prototype design to cater the requirements.</a:t>
            </a:r>
          </a:p>
          <a:p>
            <a:r>
              <a:rPr lang="en-US"/>
              <a:t>Inventing sensor to capture conductivity.</a:t>
            </a:r>
          </a:p>
          <a:p>
            <a:r>
              <a:rPr lang="en-US"/>
              <a:t>Real-time data feeding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46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8E3990C-089A-41AC-8FB8-496E87FA9C2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126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Results and Future work</a:t>
            </a:r>
            <a:endParaRPr lang="en-US" sz="3600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2A29292-1E5F-4166-8897-F643A512314E}"/>
              </a:ext>
            </a:extLst>
          </p:cNvPr>
          <p:cNvSpPr txBox="1">
            <a:spLocks/>
          </p:cNvSpPr>
          <p:nvPr/>
        </p:nvSpPr>
        <p:spPr>
          <a:xfrm>
            <a:off x="1043354" y="4583723"/>
            <a:ext cx="10310446" cy="1981200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Achieved 92% accuracy through sensors readings.</a:t>
            </a:r>
          </a:p>
          <a:p>
            <a:r>
              <a:rPr lang="en-US" sz="1600"/>
              <a:t>Optimized the circuit to reduce any delays using inbuilt wi-fi module.</a:t>
            </a:r>
          </a:p>
          <a:p>
            <a:r>
              <a:rPr lang="en-US" sz="1600"/>
              <a:t>Planning to increase sensor reading by adjusting algorithms used.</a:t>
            </a:r>
          </a:p>
          <a:p>
            <a:r>
              <a:rPr lang="en-US" sz="1600"/>
              <a:t>Implementing log for real-time readings. </a:t>
            </a:r>
          </a:p>
          <a:p>
            <a:endParaRPr lang="en-US" sz="1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C0F1AF-9D7B-4B17-8530-4E762B8AF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521532"/>
              </p:ext>
            </p:extLst>
          </p:nvPr>
        </p:nvGraphicFramePr>
        <p:xfrm>
          <a:off x="1336430" y="1223760"/>
          <a:ext cx="10163908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1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Excepted Hardware / Software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Actual Hardware/ Software parameters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Nodemcu</a:t>
                      </a:r>
                      <a:r>
                        <a:rPr lang="en-US" sz="1400" baseline="0" dirty="0"/>
                        <a:t> ESP8266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Nodemcu</a:t>
                      </a:r>
                      <a:r>
                        <a:rPr lang="en-US" sz="1400" baseline="0" dirty="0"/>
                        <a:t> ESP8266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Arduino Nano</a:t>
                      </a:r>
                      <a:r>
                        <a:rPr lang="en-US" sz="1400" baseline="0" dirty="0"/>
                        <a:t>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ph</a:t>
                      </a:r>
                      <a:r>
                        <a:rPr lang="en-US" sz="1400" baseline="0" dirty="0"/>
                        <a:t> sensor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Not available due to pandemic situation</a:t>
                      </a:r>
                      <a:r>
                        <a:rPr lang="en-US" sz="1400" baseline="0" dirty="0"/>
                        <a:t>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Temperature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ds18b20 temperature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Turbidity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Turbidity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Not initial</a:t>
                      </a:r>
                      <a:r>
                        <a:rPr lang="en-US" sz="1400" baseline="0" dirty="0"/>
                        <a:t> planned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Conductivity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Not initial</a:t>
                      </a:r>
                      <a:r>
                        <a:rPr lang="en-US" sz="1400" baseline="0" dirty="0"/>
                        <a:t> planned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Total dissolved oxygen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Battery 3.3V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Dc voltage 12V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71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3F99C3-D37D-41E9-A500-F286A9F0E7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Demonstration</a:t>
            </a:r>
            <a:endParaRPr lang="en-US" dirty="0"/>
          </a:p>
        </p:txBody>
      </p:sp>
      <p:pic>
        <p:nvPicPr>
          <p:cNvPr id="4" name="WhatsApp Video 2020-07-12 at 15.57.37.wmv">
            <a:hlinkClick r:id="" action="ppaction://media"/>
            <a:extLst>
              <a:ext uri="{FF2B5EF4-FFF2-40B4-BE49-F238E27FC236}">
                <a16:creationId xmlns:a16="http://schemas.microsoft.com/office/drawing/2014/main" id="{0CA8372E-F58B-48E7-B0DF-3D81B87321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99025" y="1825625"/>
            <a:ext cx="23939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638261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904178" y="958179"/>
            <a:ext cx="634409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cs typeface="Arial" pitchFamily="34" charset="0"/>
              </a:rPr>
              <a:t>PREDICT THE RISK OF WATER BORNE DISEASES</a:t>
            </a:r>
            <a:endParaRPr lang="ko-KR" alt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207975" y="2828835"/>
            <a:ext cx="634401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IT16168800</a:t>
            </a:r>
          </a:p>
          <a:p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GUNARATHNA PMSSB</a:t>
            </a:r>
            <a:endParaRPr lang="ko-KR" altLang="en-US" sz="3600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46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60FDC020-AB63-457A-886B-3A3F23B6499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3" r="14173"/>
          <a:stretch>
            <a:fillRect/>
          </a:stretch>
        </p:blipFill>
        <p:spPr>
          <a:xfrm>
            <a:off x="0" y="12700"/>
            <a:ext cx="5538788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37929E9-DBEE-40EA-9541-D9AD31F8A4B9}"/>
              </a:ext>
            </a:extLst>
          </p:cNvPr>
          <p:cNvSpPr txBox="1">
            <a:spLocks/>
          </p:cNvSpPr>
          <p:nvPr/>
        </p:nvSpPr>
        <p:spPr>
          <a:xfrm>
            <a:off x="4359965" y="617806"/>
            <a:ext cx="8428383" cy="724247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600" dirty="0">
                <a:solidFill>
                  <a:schemeClr val="accent3">
                    <a:lumMod val="75000"/>
                  </a:schemeClr>
                </a:solidFill>
              </a:rPr>
              <a:t>PREDICT THE RISK OF WATER BORNE DISEASES</a:t>
            </a:r>
            <a:endParaRPr lang="ko-KR" alt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AA398A-2BA1-4AF4-8624-C6AFA9036A59}"/>
              </a:ext>
            </a:extLst>
          </p:cNvPr>
          <p:cNvSpPr/>
          <p:nvPr/>
        </p:nvSpPr>
        <p:spPr>
          <a:xfrm>
            <a:off x="6096000" y="2080657"/>
            <a:ext cx="5538788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Research Problem</a:t>
            </a:r>
          </a:p>
          <a:p>
            <a:endParaRPr lang="en-US" sz="2400" b="1" dirty="0"/>
          </a:p>
          <a:p>
            <a:pPr lvl="1" algn="ctr"/>
            <a:r>
              <a:rPr lang="en-US" sz="2000" dirty="0"/>
              <a:t>Lack of smart app to predict the quality of ground water and risk of water borne diseases due to water quality has created the research gap.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118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B1F6A3-BFE6-472C-ABA1-B67581478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626" y="299754"/>
            <a:ext cx="11128100" cy="376108"/>
          </a:xfrm>
        </p:spPr>
        <p:txBody>
          <a:bodyPr/>
          <a:lstStyle/>
          <a:p>
            <a:r>
              <a:rPr lang="en-US" sz="4000" dirty="0"/>
              <a:t>Flow Diagram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05A90A-25EE-481A-8E99-98954AC2340C}"/>
              </a:ext>
            </a:extLst>
          </p:cNvPr>
          <p:cNvGrpSpPr/>
          <p:nvPr/>
        </p:nvGrpSpPr>
        <p:grpSpPr>
          <a:xfrm>
            <a:off x="577945" y="1093973"/>
            <a:ext cx="4107160" cy="553998"/>
            <a:chOff x="670711" y="2298796"/>
            <a:chExt cx="4107160" cy="55399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32C4414B-E44D-4562-8EA5-FB665681AF4B}"/>
                </a:ext>
              </a:extLst>
            </p:cNvPr>
            <p:cNvSpPr/>
            <p:nvPr/>
          </p:nvSpPr>
          <p:spPr>
            <a:xfrm rot="5400000">
              <a:off x="2477350" y="526067"/>
              <a:ext cx="493882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982341-ACFD-43C3-A56C-6977E41743DE}"/>
                </a:ext>
              </a:extLst>
            </p:cNvPr>
            <p:cNvSpPr txBox="1"/>
            <p:nvPr/>
          </p:nvSpPr>
          <p:spPr>
            <a:xfrm>
              <a:off x="1510174" y="2298796"/>
              <a:ext cx="24175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Gather data from water sample using IoT device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562D2B-44BC-456C-A823-0C0834D930ED}"/>
              </a:ext>
            </a:extLst>
          </p:cNvPr>
          <p:cNvGrpSpPr/>
          <p:nvPr/>
        </p:nvGrpSpPr>
        <p:grpSpPr>
          <a:xfrm>
            <a:off x="6070973" y="1072972"/>
            <a:ext cx="4107160" cy="553998"/>
            <a:chOff x="670711" y="2298796"/>
            <a:chExt cx="4107160" cy="55399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0FBCE0CE-E6A2-4E40-99D2-C8705AF8788C}"/>
                </a:ext>
              </a:extLst>
            </p:cNvPr>
            <p:cNvSpPr/>
            <p:nvPr/>
          </p:nvSpPr>
          <p:spPr>
            <a:xfrm rot="5400000">
              <a:off x="2477350" y="526067"/>
              <a:ext cx="493882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DFFEB2-6554-4F0D-A189-D096671D37B6}"/>
                </a:ext>
              </a:extLst>
            </p:cNvPr>
            <p:cNvSpPr txBox="1"/>
            <p:nvPr/>
          </p:nvSpPr>
          <p:spPr>
            <a:xfrm>
              <a:off x="1510174" y="2298796"/>
              <a:ext cx="24175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Transfer data to cloud wirelessly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23">
            <a:extLst>
              <a:ext uri="{FF2B5EF4-FFF2-40B4-BE49-F238E27FC236}">
                <a16:creationId xmlns:a16="http://schemas.microsoft.com/office/drawing/2014/main" id="{BD40F70F-D839-4F7F-9D72-62C0171BB1FD}"/>
              </a:ext>
            </a:extLst>
          </p:cNvPr>
          <p:cNvSpPr/>
          <p:nvPr/>
        </p:nvSpPr>
        <p:spPr>
          <a:xfrm>
            <a:off x="9437188" y="440901"/>
            <a:ext cx="1244064" cy="595868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C88422-27F2-4AA8-9D3E-BD55E474F06B}"/>
              </a:ext>
            </a:extLst>
          </p:cNvPr>
          <p:cNvGrpSpPr/>
          <p:nvPr/>
        </p:nvGrpSpPr>
        <p:grpSpPr>
          <a:xfrm>
            <a:off x="7561842" y="2484328"/>
            <a:ext cx="4107160" cy="553998"/>
            <a:chOff x="670711" y="2298796"/>
            <a:chExt cx="4107160" cy="55399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8A13E3A0-987D-4D38-B68C-C8D7CA14F174}"/>
                </a:ext>
              </a:extLst>
            </p:cNvPr>
            <p:cNvSpPr/>
            <p:nvPr/>
          </p:nvSpPr>
          <p:spPr>
            <a:xfrm rot="5400000">
              <a:off x="2477350" y="526067"/>
              <a:ext cx="493882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431FDE-F5D6-441A-9E1F-A49A9004D01B}"/>
                </a:ext>
              </a:extLst>
            </p:cNvPr>
            <p:cNvSpPr txBox="1"/>
            <p:nvPr/>
          </p:nvSpPr>
          <p:spPr>
            <a:xfrm>
              <a:off x="1510174" y="2298796"/>
              <a:ext cx="24175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Display raw data on dashboard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C47D3E-0603-4A97-9399-3BFC3D0C004E}"/>
              </a:ext>
            </a:extLst>
          </p:cNvPr>
          <p:cNvGrpSpPr/>
          <p:nvPr/>
        </p:nvGrpSpPr>
        <p:grpSpPr>
          <a:xfrm>
            <a:off x="2910329" y="2471075"/>
            <a:ext cx="4107160" cy="553998"/>
            <a:chOff x="670711" y="2298796"/>
            <a:chExt cx="4107160" cy="55399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C78D2D26-AF0D-47FF-AF60-E4299A7C23E4}"/>
                </a:ext>
              </a:extLst>
            </p:cNvPr>
            <p:cNvSpPr/>
            <p:nvPr/>
          </p:nvSpPr>
          <p:spPr>
            <a:xfrm rot="5400000">
              <a:off x="2477350" y="526067"/>
              <a:ext cx="493882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6C983E-BA9B-4A2C-9B82-283B29BA3876}"/>
                </a:ext>
              </a:extLst>
            </p:cNvPr>
            <p:cNvSpPr txBox="1"/>
            <p:nvPr/>
          </p:nvSpPr>
          <p:spPr>
            <a:xfrm>
              <a:off x="1510174" y="2298796"/>
              <a:ext cx="24175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Store data to the database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Rectangle 18">
            <a:extLst>
              <a:ext uri="{FF2B5EF4-FFF2-40B4-BE49-F238E27FC236}">
                <a16:creationId xmlns:a16="http://schemas.microsoft.com/office/drawing/2014/main" id="{9919C116-F75E-4E15-91C8-25C3DBEFCFEF}"/>
              </a:ext>
            </a:extLst>
          </p:cNvPr>
          <p:cNvSpPr/>
          <p:nvPr/>
        </p:nvSpPr>
        <p:spPr>
          <a:xfrm>
            <a:off x="11148814" y="2103346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D5F304D-9DB9-40D0-85C4-280D9A754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30" y="2112066"/>
            <a:ext cx="381000" cy="381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B3A51A-FCEF-4247-9DE4-2693F0C51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630" y="619954"/>
            <a:ext cx="476250" cy="47625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8978C0D-1D58-4E0D-B3C2-85876E9B835E}"/>
              </a:ext>
            </a:extLst>
          </p:cNvPr>
          <p:cNvGrpSpPr/>
          <p:nvPr/>
        </p:nvGrpSpPr>
        <p:grpSpPr>
          <a:xfrm>
            <a:off x="544816" y="3537877"/>
            <a:ext cx="4107160" cy="818740"/>
            <a:chOff x="670711" y="2298796"/>
            <a:chExt cx="4107160" cy="818740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22" name="Rounded Rectangle 4">
              <a:extLst>
                <a:ext uri="{FF2B5EF4-FFF2-40B4-BE49-F238E27FC236}">
                  <a16:creationId xmlns:a16="http://schemas.microsoft.com/office/drawing/2014/main" id="{42ED7792-76F5-462F-A1BC-894B965742A8}"/>
                </a:ext>
              </a:extLst>
            </p:cNvPr>
            <p:cNvSpPr/>
            <p:nvPr/>
          </p:nvSpPr>
          <p:spPr>
            <a:xfrm rot="5400000">
              <a:off x="2331876" y="671541"/>
              <a:ext cx="784830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C6933E-968E-4EA2-B0F0-9B9D3C037D53}"/>
                </a:ext>
              </a:extLst>
            </p:cNvPr>
            <p:cNvSpPr txBox="1"/>
            <p:nvPr/>
          </p:nvSpPr>
          <p:spPr>
            <a:xfrm>
              <a:off x="1165615" y="2298796"/>
              <a:ext cx="316931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 relevant services to access data stored in database via neural networks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949BEDA-47CB-4847-904E-7B92ABC28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951" y="3190460"/>
            <a:ext cx="376156" cy="37615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493CD0E-FAC5-4FF8-8278-7D79ED69AFE7}"/>
              </a:ext>
            </a:extLst>
          </p:cNvPr>
          <p:cNvGrpSpPr/>
          <p:nvPr/>
        </p:nvGrpSpPr>
        <p:grpSpPr>
          <a:xfrm>
            <a:off x="5911944" y="3670397"/>
            <a:ext cx="4107160" cy="553998"/>
            <a:chOff x="670711" y="2298796"/>
            <a:chExt cx="4107160" cy="55399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27" name="Rounded Rectangle 4">
              <a:extLst>
                <a:ext uri="{FF2B5EF4-FFF2-40B4-BE49-F238E27FC236}">
                  <a16:creationId xmlns:a16="http://schemas.microsoft.com/office/drawing/2014/main" id="{084ABC81-FAE2-4154-8BF0-7CE4516DFD65}"/>
                </a:ext>
              </a:extLst>
            </p:cNvPr>
            <p:cNvSpPr/>
            <p:nvPr/>
          </p:nvSpPr>
          <p:spPr>
            <a:xfrm rot="5400000">
              <a:off x="2477350" y="526067"/>
              <a:ext cx="493882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5BE702-C454-42E1-8779-1FC3F7C82992}"/>
                </a:ext>
              </a:extLst>
            </p:cNvPr>
            <p:cNvSpPr txBox="1"/>
            <p:nvPr/>
          </p:nvSpPr>
          <p:spPr>
            <a:xfrm>
              <a:off x="1510174" y="2298796"/>
              <a:ext cx="24175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Obtain prediction of risk of water borne diseases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0062E340-7A82-4BD6-90A1-69AFF2D62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127" y="3371020"/>
            <a:ext cx="299377" cy="29937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30AD5A8-162E-4F46-AEB7-BC0277C6B858}"/>
              </a:ext>
            </a:extLst>
          </p:cNvPr>
          <p:cNvGrpSpPr/>
          <p:nvPr/>
        </p:nvGrpSpPr>
        <p:grpSpPr>
          <a:xfrm>
            <a:off x="789974" y="5823877"/>
            <a:ext cx="4107160" cy="553998"/>
            <a:chOff x="670711" y="2298796"/>
            <a:chExt cx="4107160" cy="55399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2" name="Rounded Rectangle 4">
              <a:extLst>
                <a:ext uri="{FF2B5EF4-FFF2-40B4-BE49-F238E27FC236}">
                  <a16:creationId xmlns:a16="http://schemas.microsoft.com/office/drawing/2014/main" id="{F8ECD20D-B90F-4D8B-AA91-584574B29790}"/>
                </a:ext>
              </a:extLst>
            </p:cNvPr>
            <p:cNvSpPr/>
            <p:nvPr/>
          </p:nvSpPr>
          <p:spPr>
            <a:xfrm rot="5400000">
              <a:off x="2477350" y="526067"/>
              <a:ext cx="493882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DC330D-D861-48D4-89C3-044769538DA2}"/>
                </a:ext>
              </a:extLst>
            </p:cNvPr>
            <p:cNvSpPr txBox="1"/>
            <p:nvPr/>
          </p:nvSpPr>
          <p:spPr>
            <a:xfrm>
              <a:off x="1510174" y="2298796"/>
              <a:ext cx="24175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Display results on dashboard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14B98D-1561-40FB-8CDD-71FC2FF607BA}"/>
              </a:ext>
            </a:extLst>
          </p:cNvPr>
          <p:cNvGrpSpPr/>
          <p:nvPr/>
        </p:nvGrpSpPr>
        <p:grpSpPr>
          <a:xfrm>
            <a:off x="5892066" y="5810623"/>
            <a:ext cx="4107160" cy="553998"/>
            <a:chOff x="670711" y="2298796"/>
            <a:chExt cx="4107160" cy="55399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5" name="Rounded Rectangle 4">
              <a:extLst>
                <a:ext uri="{FF2B5EF4-FFF2-40B4-BE49-F238E27FC236}">
                  <a16:creationId xmlns:a16="http://schemas.microsoft.com/office/drawing/2014/main" id="{D4BD6EE5-9D8A-44F9-B0AF-79D454D8FE1A}"/>
                </a:ext>
              </a:extLst>
            </p:cNvPr>
            <p:cNvSpPr/>
            <p:nvPr/>
          </p:nvSpPr>
          <p:spPr>
            <a:xfrm rot="5400000">
              <a:off x="2477350" y="526067"/>
              <a:ext cx="493882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02A71FB-7910-4A4F-80A8-627231450AD9}"/>
                </a:ext>
              </a:extLst>
            </p:cNvPr>
            <p:cNvSpPr txBox="1"/>
            <p:nvPr/>
          </p:nvSpPr>
          <p:spPr>
            <a:xfrm>
              <a:off x="1510174" y="2298796"/>
              <a:ext cx="24175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Display results on mobile data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DFCF48-BB40-4653-A615-7B0D1AC2D06B}"/>
              </a:ext>
            </a:extLst>
          </p:cNvPr>
          <p:cNvGrpSpPr/>
          <p:nvPr/>
        </p:nvGrpSpPr>
        <p:grpSpPr>
          <a:xfrm>
            <a:off x="5918572" y="4670936"/>
            <a:ext cx="4107160" cy="553998"/>
            <a:chOff x="670711" y="2298796"/>
            <a:chExt cx="4107160" cy="55399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8" name="Rounded Rectangle 4">
              <a:extLst>
                <a:ext uri="{FF2B5EF4-FFF2-40B4-BE49-F238E27FC236}">
                  <a16:creationId xmlns:a16="http://schemas.microsoft.com/office/drawing/2014/main" id="{4334F78B-0B31-42F3-94D0-9BB6D6C0C7EF}"/>
                </a:ext>
              </a:extLst>
            </p:cNvPr>
            <p:cNvSpPr/>
            <p:nvPr/>
          </p:nvSpPr>
          <p:spPr>
            <a:xfrm rot="5400000">
              <a:off x="2477350" y="526067"/>
              <a:ext cx="493882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2A42DC-4984-4F8D-9E1F-AB41F681ED05}"/>
                </a:ext>
              </a:extLst>
            </p:cNvPr>
            <p:cNvSpPr txBox="1"/>
            <p:nvPr/>
          </p:nvSpPr>
          <p:spPr>
            <a:xfrm>
              <a:off x="1510174" y="2298796"/>
              <a:ext cx="24175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Store results to the database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B92483EF-7CB1-49AC-9665-984AAC71B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2" y="4318554"/>
            <a:ext cx="381000" cy="381000"/>
          </a:xfrm>
          <a:prstGeom prst="rect">
            <a:avLst/>
          </a:prstGeom>
        </p:spPr>
      </p:pic>
      <p:sp>
        <p:nvSpPr>
          <p:cNvPr id="41" name="Rounded Rectangle 7">
            <a:extLst>
              <a:ext uri="{FF2B5EF4-FFF2-40B4-BE49-F238E27FC236}">
                <a16:creationId xmlns:a16="http://schemas.microsoft.com/office/drawing/2014/main" id="{C8D0CD20-228A-455E-9E82-8386F68E0056}"/>
              </a:ext>
            </a:extLst>
          </p:cNvPr>
          <p:cNvSpPr/>
          <p:nvPr/>
        </p:nvSpPr>
        <p:spPr>
          <a:xfrm>
            <a:off x="9753274" y="5350216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63C96B6A-DD50-4D2A-A216-AF6AA3D0060B}"/>
              </a:ext>
            </a:extLst>
          </p:cNvPr>
          <p:cNvSpPr/>
          <p:nvPr/>
        </p:nvSpPr>
        <p:spPr>
          <a:xfrm>
            <a:off x="4542596" y="5409768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9C2D5815-BD81-40DA-BF95-6BD6429D8B11}"/>
              </a:ext>
            </a:extLst>
          </p:cNvPr>
          <p:cNvSpPr/>
          <p:nvPr/>
        </p:nvSpPr>
        <p:spPr>
          <a:xfrm>
            <a:off x="4788123" y="1300822"/>
            <a:ext cx="1130449" cy="156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FD0A10-6134-45A7-9953-7F270DD92BF4}"/>
              </a:ext>
            </a:extLst>
          </p:cNvPr>
          <p:cNvSpPr/>
          <p:nvPr/>
        </p:nvSpPr>
        <p:spPr>
          <a:xfrm flipH="1">
            <a:off x="8038107" y="1626970"/>
            <a:ext cx="45719" cy="293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CE90168-D129-40C8-9E8C-0D5739D92626}"/>
              </a:ext>
            </a:extLst>
          </p:cNvPr>
          <p:cNvSpPr/>
          <p:nvPr/>
        </p:nvSpPr>
        <p:spPr>
          <a:xfrm>
            <a:off x="5911944" y="1920726"/>
            <a:ext cx="4223224" cy="69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A98C4EE5-3004-4292-BA27-42F19C2CAD73}"/>
              </a:ext>
            </a:extLst>
          </p:cNvPr>
          <p:cNvSpPr/>
          <p:nvPr/>
        </p:nvSpPr>
        <p:spPr>
          <a:xfrm>
            <a:off x="5865564" y="1920725"/>
            <a:ext cx="152401" cy="5437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7676C3DD-A1F7-4049-A5F6-89C1B855AFD2}"/>
              </a:ext>
            </a:extLst>
          </p:cNvPr>
          <p:cNvSpPr/>
          <p:nvPr/>
        </p:nvSpPr>
        <p:spPr>
          <a:xfrm>
            <a:off x="10020122" y="1927353"/>
            <a:ext cx="152401" cy="5437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70B57817-F81C-4FC8-BA52-27B5C324E420}"/>
              </a:ext>
            </a:extLst>
          </p:cNvPr>
          <p:cNvSpPr/>
          <p:nvPr/>
        </p:nvSpPr>
        <p:spPr>
          <a:xfrm>
            <a:off x="1563177" y="2719772"/>
            <a:ext cx="1280892" cy="6318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E3C16090-E67C-4472-8D8D-DF042C091EB5}"/>
              </a:ext>
            </a:extLst>
          </p:cNvPr>
          <p:cNvSpPr/>
          <p:nvPr/>
        </p:nvSpPr>
        <p:spPr>
          <a:xfrm>
            <a:off x="1523421" y="2719772"/>
            <a:ext cx="119850" cy="784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C81B252-DA94-47B3-A049-91CF060FEF23}"/>
              </a:ext>
            </a:extLst>
          </p:cNvPr>
          <p:cNvSpPr/>
          <p:nvPr/>
        </p:nvSpPr>
        <p:spPr>
          <a:xfrm>
            <a:off x="4788123" y="3935896"/>
            <a:ext cx="976573" cy="102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0D5FF7B1-0CBA-4452-AC6F-B4ECAE456E8A}"/>
              </a:ext>
            </a:extLst>
          </p:cNvPr>
          <p:cNvSpPr/>
          <p:nvPr/>
        </p:nvSpPr>
        <p:spPr>
          <a:xfrm>
            <a:off x="7792278" y="4224395"/>
            <a:ext cx="106018" cy="4542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40B8003B-2874-4464-BD76-04E8E7179E67}"/>
              </a:ext>
            </a:extLst>
          </p:cNvPr>
          <p:cNvSpPr/>
          <p:nvPr/>
        </p:nvSpPr>
        <p:spPr>
          <a:xfrm>
            <a:off x="7792278" y="5224934"/>
            <a:ext cx="106018" cy="553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377F0C5-D83C-4742-9456-7897C4D3CDCF}"/>
              </a:ext>
            </a:extLst>
          </p:cNvPr>
          <p:cNvSpPr/>
          <p:nvPr/>
        </p:nvSpPr>
        <p:spPr>
          <a:xfrm>
            <a:off x="2844069" y="4929809"/>
            <a:ext cx="3021495" cy="59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35B902E8-6445-4818-8F94-5FABC9D4572A}"/>
              </a:ext>
            </a:extLst>
          </p:cNvPr>
          <p:cNvSpPr/>
          <p:nvPr/>
        </p:nvSpPr>
        <p:spPr>
          <a:xfrm>
            <a:off x="2817565" y="4929356"/>
            <a:ext cx="132578" cy="8812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093874-0719-432C-AADF-FED960C4D964}"/>
              </a:ext>
            </a:extLst>
          </p:cNvPr>
          <p:cNvSpPr txBox="1"/>
          <p:nvPr/>
        </p:nvSpPr>
        <p:spPr>
          <a:xfrm>
            <a:off x="9715502" y="596099"/>
            <a:ext cx="74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AWS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5FEDDE-1968-437B-8B83-1B5BF074B18C}"/>
              </a:ext>
            </a:extLst>
          </p:cNvPr>
          <p:cNvSpPr txBox="1"/>
          <p:nvPr/>
        </p:nvSpPr>
        <p:spPr>
          <a:xfrm>
            <a:off x="4585860" y="3189550"/>
            <a:ext cx="74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API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41E3751-A472-412F-BC92-77DBECC0100C}"/>
              </a:ext>
            </a:extLst>
          </p:cNvPr>
          <p:cNvSpPr txBox="1"/>
          <p:nvPr/>
        </p:nvSpPr>
        <p:spPr>
          <a:xfrm>
            <a:off x="8451452" y="3315446"/>
            <a:ext cx="144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ML MODEL</a:t>
            </a:r>
          </a:p>
        </p:txBody>
      </p:sp>
    </p:spTree>
    <p:extLst>
      <p:ext uri="{BB962C8B-B14F-4D97-AF65-F5344CB8AC3E}">
        <p14:creationId xmlns:p14="http://schemas.microsoft.com/office/powerpoint/2010/main" val="1255258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3D00BF-6A77-441A-8C74-CE00314355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dirty="0"/>
              <a:t>PREPARING MACHINE LEARNING MODEL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CD3C9B-CBC4-4EC3-ACCE-F4F721FDD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3100259"/>
              </p:ext>
            </p:extLst>
          </p:nvPr>
        </p:nvGraphicFramePr>
        <p:xfrm>
          <a:off x="357809" y="742122"/>
          <a:ext cx="10987111" cy="2226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F201921-C126-460F-9A81-54B01A077F79}"/>
              </a:ext>
            </a:extLst>
          </p:cNvPr>
          <p:cNvSpPr/>
          <p:nvPr/>
        </p:nvSpPr>
        <p:spPr>
          <a:xfrm>
            <a:off x="257359" y="2824450"/>
            <a:ext cx="2571977" cy="34163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Find suitable dataset for the prediction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Find matching development environment and tools.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Setup the development environment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F8A9E-CBAE-4646-8284-4A951C2E36FB}"/>
              </a:ext>
            </a:extLst>
          </p:cNvPr>
          <p:cNvSpPr/>
          <p:nvPr/>
        </p:nvSpPr>
        <p:spPr>
          <a:xfrm>
            <a:off x="3239101" y="2826181"/>
            <a:ext cx="2737631" cy="286232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Format dataset according to the parameters used for prediction.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Find different machine learning algorithms suitable for prediction.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Preprocessing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863CCF-9D8B-4F7F-B3D5-A84A4E5998EE}"/>
              </a:ext>
            </a:extLst>
          </p:cNvPr>
          <p:cNvSpPr/>
          <p:nvPr/>
        </p:nvSpPr>
        <p:spPr>
          <a:xfrm>
            <a:off x="6346734" y="2824450"/>
            <a:ext cx="2571977" cy="369331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Random Forest Regression.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Polynomial Support Vector Machine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Gaussian Kernel Support Vector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Sigmoid Kernel Support Vector Machine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CF6C82-9FCA-46B2-91DE-4C1BBFCDB53A}"/>
              </a:ext>
            </a:extLst>
          </p:cNvPr>
          <p:cNvSpPr/>
          <p:nvPr/>
        </p:nvSpPr>
        <p:spPr>
          <a:xfrm>
            <a:off x="9255586" y="2804572"/>
            <a:ext cx="2571977" cy="338246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Measuring performance of the created model using test data.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Select most suited algorithm by analyzing outcome and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92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EBAA37F-DAA9-4E2F-A6F0-0F3B419829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2060"/>
                </a:solidFill>
              </a:rPr>
              <a:t>EVALUATION OF RESULTS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1E550F5-19F3-4545-8D00-DDC2E8083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446622"/>
              </p:ext>
            </p:extLst>
          </p:nvPr>
        </p:nvGraphicFramePr>
        <p:xfrm>
          <a:off x="2032000" y="1567805"/>
          <a:ext cx="8172174" cy="2977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058">
                  <a:extLst>
                    <a:ext uri="{9D8B030D-6E8A-4147-A177-3AD203B41FA5}">
                      <a16:colId xmlns:a16="http://schemas.microsoft.com/office/drawing/2014/main" val="1344017236"/>
                    </a:ext>
                  </a:extLst>
                </a:gridCol>
                <a:gridCol w="2724058">
                  <a:extLst>
                    <a:ext uri="{9D8B030D-6E8A-4147-A177-3AD203B41FA5}">
                      <a16:colId xmlns:a16="http://schemas.microsoft.com/office/drawing/2014/main" val="2458650350"/>
                    </a:ext>
                  </a:extLst>
                </a:gridCol>
                <a:gridCol w="2724058">
                  <a:extLst>
                    <a:ext uri="{9D8B030D-6E8A-4147-A177-3AD203B41FA5}">
                      <a16:colId xmlns:a16="http://schemas.microsoft.com/office/drawing/2014/main" val="853041223"/>
                    </a:ext>
                  </a:extLst>
                </a:gridCol>
              </a:tblGrid>
              <a:tr h="5955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Machine Learning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Error 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014686"/>
                  </a:ext>
                </a:extLst>
              </a:tr>
              <a:tr h="5955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Random Forest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49.84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008437"/>
                  </a:ext>
                </a:extLst>
              </a:tr>
              <a:tr h="595538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Polynomial 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73.79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26.21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319200"/>
                  </a:ext>
                </a:extLst>
              </a:tr>
              <a:tr h="595538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Gaussian Kernel 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51.97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48.03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186000"/>
                  </a:ext>
                </a:extLst>
              </a:tr>
              <a:tr h="595538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Sigmoid Kernel 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48.62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51.38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57617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22E9365-4755-4A6F-9B48-28BA1ABF917D}"/>
              </a:ext>
            </a:extLst>
          </p:cNvPr>
          <p:cNvSpPr/>
          <p:nvPr/>
        </p:nvSpPr>
        <p:spPr>
          <a:xfrm>
            <a:off x="1550504" y="4703165"/>
            <a:ext cx="86536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highest accuracy value of </a:t>
            </a:r>
            <a:r>
              <a:rPr lang="en-US" b="1" dirty="0"/>
              <a:t>73.79 </a:t>
            </a:r>
            <a:r>
              <a:rPr lang="en-US" dirty="0"/>
              <a:t>is obtained by Polynomial Support Vector Machine algorithm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Polynomial Support Vector Machine </a:t>
            </a:r>
            <a:r>
              <a:rPr lang="en-US" dirty="0"/>
              <a:t>algorithm will be used for future prediction.</a:t>
            </a:r>
          </a:p>
        </p:txBody>
      </p:sp>
    </p:spTree>
    <p:extLst>
      <p:ext uri="{BB962C8B-B14F-4D97-AF65-F5344CB8AC3E}">
        <p14:creationId xmlns:p14="http://schemas.microsoft.com/office/powerpoint/2010/main" val="289195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E82ED51-4EAC-4FF8-BC1D-15EA791D54E6}"/>
              </a:ext>
            </a:extLst>
          </p:cNvPr>
          <p:cNvSpPr txBox="1">
            <a:spLocks/>
          </p:cNvSpPr>
          <p:nvPr/>
        </p:nvSpPr>
        <p:spPr>
          <a:xfrm>
            <a:off x="625325" y="1783996"/>
            <a:ext cx="5003844" cy="15423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MOBILE APPLICATION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CA90AD-6DE6-4CCD-B8FC-133BD6770F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61" y="993913"/>
            <a:ext cx="2422663" cy="43069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33F2D9-A050-4FF3-B023-475E0DC2E1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90" y="993912"/>
            <a:ext cx="2422663" cy="43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31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0230D75-90F5-4930-A305-4CFBB735BBBB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FUTURE WORKS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9D3F045-D957-43F3-B6E1-AA34A58E7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110637"/>
              </p:ext>
            </p:extLst>
          </p:nvPr>
        </p:nvGraphicFramePr>
        <p:xfrm>
          <a:off x="5610092" y="1475041"/>
          <a:ext cx="6449386" cy="391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4311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638261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847907" y="1142845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INTRODUCTION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207975" y="2938240"/>
            <a:ext cx="6664020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major sources of drinking water for people in Sri </a:t>
            </a:r>
            <a:r>
              <a:rPr lang="en-US" dirty="0" err="1"/>
              <a:t>lanka</a:t>
            </a:r>
            <a:r>
              <a:rPr lang="en-US" dirty="0"/>
              <a:t> is the ground water.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Drinking-water coverage in Sri Lanka is 94%. The remaining 6% of the population consume water by purchasing it from vendors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According to WHO, very year, nearly 1.8 million people die from diarrheal diseases, including cholera.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dirty="0"/>
              <a:t>almost 90 percent are children under five years old.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dirty="0"/>
              <a:t>Up to 88 percent of water-borne diseases arise from unsafe water supplies and inadequate sanitation and hygiene. </a:t>
            </a: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638261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376382" y="773514"/>
            <a:ext cx="687189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PREDICTING THE QUALITY OF WATER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207975" y="2828835"/>
            <a:ext cx="634401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IT16165694</a:t>
            </a:r>
          </a:p>
          <a:p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NIBRAZ MM</a:t>
            </a:r>
            <a:endParaRPr lang="ko-KR" altLang="en-US" sz="3600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87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6AC8B213-CAC5-429D-A979-BF8E31D3A49E}"/>
              </a:ext>
            </a:extLst>
          </p:cNvPr>
          <p:cNvSpPr txBox="1">
            <a:spLocks/>
          </p:cNvSpPr>
          <p:nvPr/>
        </p:nvSpPr>
        <p:spPr>
          <a:xfrm>
            <a:off x="838200" y="155427"/>
            <a:ext cx="10515600" cy="7531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Predicting the water quality</a:t>
            </a:r>
            <a:endParaRPr lang="en-US" dirty="0"/>
          </a:p>
        </p:txBody>
      </p:sp>
      <p:pic>
        <p:nvPicPr>
          <p:cNvPr id="42" name="Content Placeholder 4">
            <a:extLst>
              <a:ext uri="{FF2B5EF4-FFF2-40B4-BE49-F238E27FC236}">
                <a16:creationId xmlns:a16="http://schemas.microsoft.com/office/drawing/2014/main" id="{4254AB88-46E0-4857-BAF5-462B948D7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78422" y="2731377"/>
            <a:ext cx="2579942" cy="213686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3D55DB5-1149-44FC-89F5-DFC157319B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92" y="1955733"/>
            <a:ext cx="1431236" cy="143123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C5F9B93-6922-4A81-8357-8015EF6CA8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322398" y="2335386"/>
            <a:ext cx="901148" cy="90114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143F3BB-BA6A-4663-AD2F-17C81ECB665C}"/>
              </a:ext>
            </a:extLst>
          </p:cNvPr>
          <p:cNvSpPr txBox="1"/>
          <p:nvPr/>
        </p:nvSpPr>
        <p:spPr>
          <a:xfrm>
            <a:off x="2944060" y="2469261"/>
            <a:ext cx="23783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SENSOR READINGS</a:t>
            </a:r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ADE97F40-6253-45F8-9AEA-45B19791A02C}"/>
              </a:ext>
            </a:extLst>
          </p:cNvPr>
          <p:cNvSpPr/>
          <p:nvPr/>
        </p:nvSpPr>
        <p:spPr>
          <a:xfrm rot="16200000">
            <a:off x="7373640" y="1736493"/>
            <a:ext cx="191625" cy="219285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FD3EB7D-7749-47CF-888B-0010C4E4E6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0800000" flipV="1">
            <a:off x="1103244" y="4157974"/>
            <a:ext cx="1590260" cy="145991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16B7508-A510-4382-A360-AC95E7702BC6}"/>
              </a:ext>
            </a:extLst>
          </p:cNvPr>
          <p:cNvSpPr txBox="1"/>
          <p:nvPr/>
        </p:nvSpPr>
        <p:spPr>
          <a:xfrm>
            <a:off x="1117513" y="3386969"/>
            <a:ext cx="20387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DEVICE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913B61-ED4F-4CD4-89D7-5B3D214C7339}"/>
              </a:ext>
            </a:extLst>
          </p:cNvPr>
          <p:cNvSpPr txBox="1"/>
          <p:nvPr/>
        </p:nvSpPr>
        <p:spPr>
          <a:xfrm>
            <a:off x="878977" y="5603946"/>
            <a:ext cx="20387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MOBILE APP</a:t>
            </a:r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723DC52D-00F8-4DC4-85C2-4968369A9857}"/>
              </a:ext>
            </a:extLst>
          </p:cNvPr>
          <p:cNvSpPr/>
          <p:nvPr/>
        </p:nvSpPr>
        <p:spPr>
          <a:xfrm rot="5400000" flipH="1">
            <a:off x="5612315" y="1740742"/>
            <a:ext cx="156710" cy="575041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3A8C4F-FF1B-4D8C-8AC1-222EAC97013D}"/>
              </a:ext>
            </a:extLst>
          </p:cNvPr>
          <p:cNvSpPr txBox="1"/>
          <p:nvPr/>
        </p:nvSpPr>
        <p:spPr>
          <a:xfrm>
            <a:off x="8843115" y="4853330"/>
            <a:ext cx="203879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SERVER</a:t>
            </a:r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4CBD1C9D-B56A-4FBF-931F-8409E952B35A}"/>
              </a:ext>
            </a:extLst>
          </p:cNvPr>
          <p:cNvSpPr/>
          <p:nvPr/>
        </p:nvSpPr>
        <p:spPr>
          <a:xfrm rot="5400000" flipH="1">
            <a:off x="5612314" y="2436964"/>
            <a:ext cx="156710" cy="575041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190A98-99D5-4E78-83A3-78027B962E4C}"/>
              </a:ext>
            </a:extLst>
          </p:cNvPr>
          <p:cNvSpPr txBox="1"/>
          <p:nvPr/>
        </p:nvSpPr>
        <p:spPr>
          <a:xfrm>
            <a:off x="4092349" y="4224348"/>
            <a:ext cx="31894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WATER QUALITY INDEX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0B1142-FA16-45A8-BCB7-693F6BFD9C55}"/>
              </a:ext>
            </a:extLst>
          </p:cNvPr>
          <p:cNvSpPr txBox="1"/>
          <p:nvPr/>
        </p:nvSpPr>
        <p:spPr>
          <a:xfrm>
            <a:off x="3918704" y="4947888"/>
            <a:ext cx="35367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PRECAUTIONS SUGGESTIONS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68C8562A-75FF-4456-AD5F-D713D1367C23}"/>
              </a:ext>
            </a:extLst>
          </p:cNvPr>
          <p:cNvSpPr/>
          <p:nvPr/>
        </p:nvSpPr>
        <p:spPr>
          <a:xfrm rot="16200000">
            <a:off x="3893530" y="1501061"/>
            <a:ext cx="192823" cy="266491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29813E3-ABAB-4B98-A68F-E00EC0B82990}"/>
              </a:ext>
            </a:extLst>
          </p:cNvPr>
          <p:cNvSpPr txBox="1"/>
          <p:nvPr/>
        </p:nvSpPr>
        <p:spPr>
          <a:xfrm>
            <a:off x="3233894" y="5892276"/>
            <a:ext cx="507815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HIGH LEVEL DIAGRAM FOR COMPONENT 3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A99DA30-5EA8-4C7C-8676-B04AFCB4A767}"/>
              </a:ext>
            </a:extLst>
          </p:cNvPr>
          <p:cNvGrpSpPr/>
          <p:nvPr/>
        </p:nvGrpSpPr>
        <p:grpSpPr>
          <a:xfrm>
            <a:off x="974985" y="956877"/>
            <a:ext cx="8964145" cy="677108"/>
            <a:chOff x="974985" y="5330098"/>
            <a:chExt cx="8964145" cy="67710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9AE433F-1035-4B29-B337-5F24D12E853D}"/>
                </a:ext>
              </a:extLst>
            </p:cNvPr>
            <p:cNvSpPr txBox="1"/>
            <p:nvPr/>
          </p:nvSpPr>
          <p:spPr>
            <a:xfrm>
              <a:off x="974985" y="5330098"/>
              <a:ext cx="218132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Research Problem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EED8DC5-FF31-414A-9735-D3C0329BD075}"/>
                </a:ext>
              </a:extLst>
            </p:cNvPr>
            <p:cNvSpPr txBox="1"/>
            <p:nvPr/>
          </p:nvSpPr>
          <p:spPr>
            <a:xfrm>
              <a:off x="974985" y="5668652"/>
              <a:ext cx="896414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Lack of smart application for real time water quality prediction via Water Quality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225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71965ED-66CE-46BF-8D80-D1DCC867C8A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6732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Predicting the Water Quality Index (WQI)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CEB71-73E1-40A0-9E76-5449AF2F5568}"/>
              </a:ext>
            </a:extLst>
          </p:cNvPr>
          <p:cNvSpPr txBox="1"/>
          <p:nvPr/>
        </p:nvSpPr>
        <p:spPr>
          <a:xfrm>
            <a:off x="6082748" y="1232452"/>
            <a:ext cx="5910470" cy="338554"/>
          </a:xfrm>
          <a:prstGeom prst="rect">
            <a:avLst/>
          </a:prstGeom>
          <a:solidFill>
            <a:srgbClr val="85D785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Finding suitable Machine learning algorithms for prediction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17CBC-F600-4E1A-8122-6A7DBD25414F}"/>
              </a:ext>
            </a:extLst>
          </p:cNvPr>
          <p:cNvSpPr txBox="1"/>
          <p:nvPr/>
        </p:nvSpPr>
        <p:spPr>
          <a:xfrm>
            <a:off x="6082748" y="1761225"/>
            <a:ext cx="5910470" cy="584775"/>
          </a:xfrm>
          <a:prstGeom prst="rect">
            <a:avLst/>
          </a:prstGeom>
          <a:solidFill>
            <a:srgbClr val="85D785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Setting up Python and Jupyter notebook through the Anaconda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61D8B-239B-46C4-9E4B-E298E05C39F7}"/>
              </a:ext>
            </a:extLst>
          </p:cNvPr>
          <p:cNvSpPr txBox="1"/>
          <p:nvPr/>
        </p:nvSpPr>
        <p:spPr>
          <a:xfrm>
            <a:off x="6082748" y="2536219"/>
            <a:ext cx="5910470" cy="338554"/>
          </a:xfrm>
          <a:prstGeom prst="rect">
            <a:avLst/>
          </a:prstGeom>
          <a:solidFill>
            <a:srgbClr val="85D785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Finding a suitable dataset for the training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2D2D4E-2605-47BA-AD3F-0F4EF8D60A90}"/>
              </a:ext>
            </a:extLst>
          </p:cNvPr>
          <p:cNvSpPr txBox="1"/>
          <p:nvPr/>
        </p:nvSpPr>
        <p:spPr>
          <a:xfrm>
            <a:off x="6096000" y="3064992"/>
            <a:ext cx="5910470" cy="338554"/>
          </a:xfrm>
          <a:prstGeom prst="rect">
            <a:avLst/>
          </a:prstGeom>
          <a:solidFill>
            <a:srgbClr val="85D785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Manual WQI calculation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FB58F-256A-41BE-8A18-F4FEA92554BC}"/>
              </a:ext>
            </a:extLst>
          </p:cNvPr>
          <p:cNvSpPr txBox="1"/>
          <p:nvPr/>
        </p:nvSpPr>
        <p:spPr>
          <a:xfrm>
            <a:off x="6096000" y="3593765"/>
            <a:ext cx="5910470" cy="584775"/>
          </a:xfrm>
          <a:prstGeom prst="rect">
            <a:avLst/>
          </a:prstGeom>
          <a:solidFill>
            <a:srgbClr val="85D785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Preprocessing the data and Training the Machine learning models to predict the output (WQI)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C3334-8CB5-49BB-A87B-E2767C271890}"/>
              </a:ext>
            </a:extLst>
          </p:cNvPr>
          <p:cNvSpPr txBox="1"/>
          <p:nvPr/>
        </p:nvSpPr>
        <p:spPr>
          <a:xfrm>
            <a:off x="6082748" y="4368759"/>
            <a:ext cx="5910470" cy="584775"/>
          </a:xfrm>
          <a:prstGeom prst="rect">
            <a:avLst/>
          </a:prstGeom>
          <a:solidFill>
            <a:srgbClr val="85D785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Analyzing the output from each model to select the best 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BF50D-3BD0-43DE-9789-094202C60688}"/>
              </a:ext>
            </a:extLst>
          </p:cNvPr>
          <p:cNvSpPr txBox="1"/>
          <p:nvPr/>
        </p:nvSpPr>
        <p:spPr>
          <a:xfrm>
            <a:off x="6096000" y="5143753"/>
            <a:ext cx="5910470" cy="33855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Developing UI to display the outcome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DB8FA-19E3-460B-88B6-0463DFCEB9D6}"/>
              </a:ext>
            </a:extLst>
          </p:cNvPr>
          <p:cNvSpPr txBox="1"/>
          <p:nvPr/>
        </p:nvSpPr>
        <p:spPr>
          <a:xfrm>
            <a:off x="6096000" y="5672526"/>
            <a:ext cx="5910470" cy="5847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Displaying the WQI value on screen and suggesting purification methods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F2B91DA-8AC2-4517-B55F-3D1395D4CCA6}"/>
              </a:ext>
            </a:extLst>
          </p:cNvPr>
          <p:cNvSpPr/>
          <p:nvPr/>
        </p:nvSpPr>
        <p:spPr>
          <a:xfrm>
            <a:off x="1033670" y="2425150"/>
            <a:ext cx="1192695" cy="4509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B0A56A-DC1F-4F8E-960E-964B117A9C43}"/>
              </a:ext>
            </a:extLst>
          </p:cNvPr>
          <p:cNvSpPr txBox="1"/>
          <p:nvPr/>
        </p:nvSpPr>
        <p:spPr>
          <a:xfrm>
            <a:off x="1033671" y="2517915"/>
            <a:ext cx="119269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Temperature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808AEF-9C15-4042-97BB-6D80F6172256}"/>
              </a:ext>
            </a:extLst>
          </p:cNvPr>
          <p:cNvSpPr/>
          <p:nvPr/>
        </p:nvSpPr>
        <p:spPr>
          <a:xfrm>
            <a:off x="1033670" y="3011468"/>
            <a:ext cx="1192695" cy="4509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F4C570-FCE8-45BC-BCEC-84830CD91308}"/>
              </a:ext>
            </a:extLst>
          </p:cNvPr>
          <p:cNvSpPr txBox="1"/>
          <p:nvPr/>
        </p:nvSpPr>
        <p:spPr>
          <a:xfrm>
            <a:off x="1033671" y="3011469"/>
            <a:ext cx="11926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Dissolved Oxygen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6A1450-5E75-45A4-9CFA-7779709EA8E5}"/>
              </a:ext>
            </a:extLst>
          </p:cNvPr>
          <p:cNvSpPr/>
          <p:nvPr/>
        </p:nvSpPr>
        <p:spPr>
          <a:xfrm>
            <a:off x="1033670" y="3608516"/>
            <a:ext cx="1192695" cy="4509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3CF6-0CED-43D6-94E1-8A02B3020C1C}"/>
              </a:ext>
            </a:extLst>
          </p:cNvPr>
          <p:cNvSpPr txBox="1"/>
          <p:nvPr/>
        </p:nvSpPr>
        <p:spPr>
          <a:xfrm>
            <a:off x="1033671" y="3701281"/>
            <a:ext cx="119269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pH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64EA411-D9B1-487C-A1DE-F0DD4DBBEBC1}"/>
              </a:ext>
            </a:extLst>
          </p:cNvPr>
          <p:cNvSpPr/>
          <p:nvPr/>
        </p:nvSpPr>
        <p:spPr>
          <a:xfrm>
            <a:off x="1033670" y="4195534"/>
            <a:ext cx="1192695" cy="4509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99B60E-C90B-4373-AF5B-F4490AFD18A6}"/>
              </a:ext>
            </a:extLst>
          </p:cNvPr>
          <p:cNvSpPr txBox="1"/>
          <p:nvPr/>
        </p:nvSpPr>
        <p:spPr>
          <a:xfrm>
            <a:off x="1033671" y="4288299"/>
            <a:ext cx="119269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Turbidity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993004-38FD-49E7-8ECD-3E992D97546C}"/>
              </a:ext>
            </a:extLst>
          </p:cNvPr>
          <p:cNvSpPr/>
          <p:nvPr/>
        </p:nvSpPr>
        <p:spPr>
          <a:xfrm>
            <a:off x="2849213" y="3011468"/>
            <a:ext cx="1192694" cy="10640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2EEDD8-AF77-42DD-9E3A-66ABA2D25A40}"/>
              </a:ext>
            </a:extLst>
          </p:cNvPr>
          <p:cNvSpPr txBox="1"/>
          <p:nvPr/>
        </p:nvSpPr>
        <p:spPr>
          <a:xfrm>
            <a:off x="2849213" y="3415333"/>
            <a:ext cx="119269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ML model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94B6FBA-1B0B-454F-A877-5163927D3FAD}"/>
              </a:ext>
            </a:extLst>
          </p:cNvPr>
          <p:cNvSpPr/>
          <p:nvPr/>
        </p:nvSpPr>
        <p:spPr>
          <a:xfrm>
            <a:off x="4605129" y="3327176"/>
            <a:ext cx="1192695" cy="4509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BA846B-2970-4658-A9D9-1A16D3EFED78}"/>
              </a:ext>
            </a:extLst>
          </p:cNvPr>
          <p:cNvSpPr txBox="1"/>
          <p:nvPr/>
        </p:nvSpPr>
        <p:spPr>
          <a:xfrm>
            <a:off x="4605130" y="3419941"/>
            <a:ext cx="119269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WQI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7A6FB0D-C135-4E3B-8BAB-05783C4EA406}"/>
              </a:ext>
            </a:extLst>
          </p:cNvPr>
          <p:cNvCxnSpPr/>
          <p:nvPr/>
        </p:nvCxnSpPr>
        <p:spPr>
          <a:xfrm>
            <a:off x="2319130" y="2650619"/>
            <a:ext cx="3975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C92A0C-F9D2-409F-A9C7-24360103F9C3}"/>
              </a:ext>
            </a:extLst>
          </p:cNvPr>
          <p:cNvCxnSpPr/>
          <p:nvPr/>
        </p:nvCxnSpPr>
        <p:spPr>
          <a:xfrm>
            <a:off x="2319130" y="3227827"/>
            <a:ext cx="3975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6810B5-17C3-4FC1-8889-858C5AA4C007}"/>
              </a:ext>
            </a:extLst>
          </p:cNvPr>
          <p:cNvCxnSpPr/>
          <p:nvPr/>
        </p:nvCxnSpPr>
        <p:spPr>
          <a:xfrm>
            <a:off x="2319130" y="3833985"/>
            <a:ext cx="3975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0C1CC5-3DFB-407F-9412-424115C90939}"/>
              </a:ext>
            </a:extLst>
          </p:cNvPr>
          <p:cNvCxnSpPr/>
          <p:nvPr/>
        </p:nvCxnSpPr>
        <p:spPr>
          <a:xfrm>
            <a:off x="2319130" y="4421003"/>
            <a:ext cx="3975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DBD7EF-5C81-4236-B531-A0820D797702}"/>
              </a:ext>
            </a:extLst>
          </p:cNvPr>
          <p:cNvCxnSpPr/>
          <p:nvPr/>
        </p:nvCxnSpPr>
        <p:spPr>
          <a:xfrm>
            <a:off x="4128051" y="3559455"/>
            <a:ext cx="3975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660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9D9995A-F23A-493A-9D97-9862D27AFFB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6131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70C0"/>
                </a:solidFill>
              </a:rPr>
              <a:t>Results and Conclusions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B98E54-C0F0-4FAD-8D16-96AE07424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717860"/>
              </p:ext>
            </p:extLst>
          </p:nvPr>
        </p:nvGraphicFramePr>
        <p:xfrm>
          <a:off x="1872973" y="1528050"/>
          <a:ext cx="844605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9408">
                  <a:extLst>
                    <a:ext uri="{9D8B030D-6E8A-4147-A177-3AD203B41FA5}">
                      <a16:colId xmlns:a16="http://schemas.microsoft.com/office/drawing/2014/main" val="3854774300"/>
                    </a:ext>
                  </a:extLst>
                </a:gridCol>
                <a:gridCol w="1163271">
                  <a:extLst>
                    <a:ext uri="{9D8B030D-6E8A-4147-A177-3AD203B41FA5}">
                      <a16:colId xmlns:a16="http://schemas.microsoft.com/office/drawing/2014/main" val="3570310020"/>
                    </a:ext>
                  </a:extLst>
                </a:gridCol>
                <a:gridCol w="1152940">
                  <a:extLst>
                    <a:ext uri="{9D8B030D-6E8A-4147-A177-3AD203B41FA5}">
                      <a16:colId xmlns:a16="http://schemas.microsoft.com/office/drawing/2014/main" val="692858994"/>
                    </a:ext>
                  </a:extLst>
                </a:gridCol>
                <a:gridCol w="1179443">
                  <a:extLst>
                    <a:ext uri="{9D8B030D-6E8A-4147-A177-3AD203B41FA5}">
                      <a16:colId xmlns:a16="http://schemas.microsoft.com/office/drawing/2014/main" val="3055595781"/>
                    </a:ext>
                  </a:extLst>
                </a:gridCol>
                <a:gridCol w="1470992">
                  <a:extLst>
                    <a:ext uri="{9D8B030D-6E8A-4147-A177-3AD203B41FA5}">
                      <a16:colId xmlns:a16="http://schemas.microsoft.com/office/drawing/2014/main" val="1860943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Algorithm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RMSE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 Squared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34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1.3082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3.6730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1.9165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0.9249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04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 Nearest Neighbors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1.9203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17.2976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4.1590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0.6424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35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 Regression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0.6673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1.6477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1.2836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0.9782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006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Artificial Neural Network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7.5060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90.2375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9.4993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0.2381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806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Ridge Regression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1.3084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3.6738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1.9167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0.9249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6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Lasso Regression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1.3133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3.6931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1.9217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0.9245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57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 Net Regression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1.3215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3.7473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1.9358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0.9234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753173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1903B89-68BF-40F8-8789-CE0CED7C2B1D}"/>
              </a:ext>
            </a:extLst>
          </p:cNvPr>
          <p:cNvSpPr/>
          <p:nvPr/>
        </p:nvSpPr>
        <p:spPr>
          <a:xfrm>
            <a:off x="1510748" y="2623930"/>
            <a:ext cx="9210262" cy="400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DB716F-D79F-4B3B-B23F-BEBB53449083}"/>
                  </a:ext>
                </a:extLst>
              </p:cNvPr>
              <p:cNvSpPr txBox="1"/>
              <p:nvPr/>
            </p:nvSpPr>
            <p:spPr>
              <a:xfrm>
                <a:off x="1510748" y="5049078"/>
                <a:ext cx="92102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Random Forest regressor gives a highest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value of </a:t>
                </a:r>
                <a:r>
                  <a:rPr lang="en-US" b="1" dirty="0"/>
                  <a:t>0.9782</a:t>
                </a:r>
                <a:r>
                  <a:rPr lang="en-US" dirty="0"/>
                  <a:t> and lowest Root Mean Square Error value of </a:t>
                </a:r>
                <a:r>
                  <a:rPr lang="en-US" b="1" dirty="0"/>
                  <a:t>1.2836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suitable model to be used for the future prediction is the Random Forest regression Model.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DB716F-D79F-4B3B-B23F-BEBB53449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748" y="5049078"/>
                <a:ext cx="9210262" cy="1200329"/>
              </a:xfrm>
              <a:prstGeom prst="rect">
                <a:avLst/>
              </a:prstGeom>
              <a:blipFill>
                <a:blip r:embed="rId2"/>
                <a:stretch>
                  <a:fillRect l="-463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6439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A84BACB-FDFF-49D2-A861-35B752D4E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472781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Future Works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FCF75F-D926-4941-87D1-F5077ABB6D6E}"/>
              </a:ext>
            </a:extLst>
          </p:cNvPr>
          <p:cNvGrpSpPr/>
          <p:nvPr/>
        </p:nvGrpSpPr>
        <p:grpSpPr>
          <a:xfrm flipV="1">
            <a:off x="3370329" y="-1"/>
            <a:ext cx="5529121" cy="63795"/>
            <a:chOff x="1569493" y="491319"/>
            <a:chExt cx="4626591" cy="28660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E1FC2F-8AB5-4CA1-9009-4E01BAD7F002}"/>
                </a:ext>
              </a:extLst>
            </p:cNvPr>
            <p:cNvSpPr/>
            <p:nvPr userDrawn="1"/>
          </p:nvSpPr>
          <p:spPr>
            <a:xfrm>
              <a:off x="1569493" y="491319"/>
              <a:ext cx="1542197" cy="2866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51AE7C-0311-4746-A435-B9CFE53D3839}"/>
                </a:ext>
              </a:extLst>
            </p:cNvPr>
            <p:cNvSpPr/>
            <p:nvPr userDrawn="1"/>
          </p:nvSpPr>
          <p:spPr>
            <a:xfrm>
              <a:off x="3111690" y="491319"/>
              <a:ext cx="1542197" cy="2866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B98A11-51D1-4C49-BAEC-1EAFD1B38D33}"/>
                </a:ext>
              </a:extLst>
            </p:cNvPr>
            <p:cNvSpPr/>
            <p:nvPr userDrawn="1"/>
          </p:nvSpPr>
          <p:spPr>
            <a:xfrm>
              <a:off x="4653887" y="491319"/>
              <a:ext cx="1542197" cy="2866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54">
            <a:extLst>
              <a:ext uri="{FF2B5EF4-FFF2-40B4-BE49-F238E27FC236}">
                <a16:creationId xmlns:a16="http://schemas.microsoft.com/office/drawing/2014/main" id="{E120724A-7BE4-4AE5-A37A-54298558DE97}"/>
              </a:ext>
            </a:extLst>
          </p:cNvPr>
          <p:cNvGrpSpPr/>
          <p:nvPr/>
        </p:nvGrpSpPr>
        <p:grpSpPr>
          <a:xfrm>
            <a:off x="9185033" y="2484714"/>
            <a:ext cx="2039238" cy="3384626"/>
            <a:chOff x="6728048" y="2384301"/>
            <a:chExt cx="1732384" cy="3384626"/>
          </a:xfrm>
        </p:grpSpPr>
        <p:sp>
          <p:nvSpPr>
            <p:cNvPr id="12" name="Rounded Rectangle 25">
              <a:extLst>
                <a:ext uri="{FF2B5EF4-FFF2-40B4-BE49-F238E27FC236}">
                  <a16:creationId xmlns:a16="http://schemas.microsoft.com/office/drawing/2014/main" id="{D75C4003-ED80-4D7F-B431-3F19C443AF5F}"/>
                </a:ext>
              </a:extLst>
            </p:cNvPr>
            <p:cNvSpPr/>
            <p:nvPr/>
          </p:nvSpPr>
          <p:spPr>
            <a:xfrm>
              <a:off x="6872064" y="2384301"/>
              <a:ext cx="1440160" cy="1118220"/>
            </a:xfrm>
            <a:prstGeom prst="roundRect">
              <a:avLst>
                <a:gd name="adj" fmla="val 806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5">
              <a:extLst>
                <a:ext uri="{FF2B5EF4-FFF2-40B4-BE49-F238E27FC236}">
                  <a16:creationId xmlns:a16="http://schemas.microsoft.com/office/drawing/2014/main" id="{4B41C8A8-D17F-41B7-9AB2-871D1D164EB2}"/>
                </a:ext>
              </a:extLst>
            </p:cNvPr>
            <p:cNvSpPr/>
            <p:nvPr/>
          </p:nvSpPr>
          <p:spPr>
            <a:xfrm>
              <a:off x="6728048" y="2780927"/>
              <a:ext cx="1732384" cy="2988000"/>
            </a:xfrm>
            <a:custGeom>
              <a:avLst/>
              <a:gdLst/>
              <a:ahLst/>
              <a:cxnLst/>
              <a:rect l="l" t="t" r="r" b="b"/>
              <a:pathLst>
                <a:path w="1732384" h="3096340">
                  <a:moveTo>
                    <a:pt x="85738" y="0"/>
                  </a:moveTo>
                  <a:lnTo>
                    <a:pt x="432048" y="0"/>
                  </a:lnTo>
                  <a:cubicBezTo>
                    <a:pt x="432048" y="238614"/>
                    <a:pt x="625482" y="432048"/>
                    <a:pt x="864096" y="432048"/>
                  </a:cubicBezTo>
                  <a:cubicBezTo>
                    <a:pt x="1102710" y="432048"/>
                    <a:pt x="1296144" y="238614"/>
                    <a:pt x="1296144" y="0"/>
                  </a:cubicBezTo>
                  <a:lnTo>
                    <a:pt x="1642454" y="0"/>
                  </a:lnTo>
                  <a:cubicBezTo>
                    <a:pt x="1689806" y="0"/>
                    <a:pt x="1728192" y="38386"/>
                    <a:pt x="1728192" y="85738"/>
                  </a:cubicBezTo>
                  <a:lnTo>
                    <a:pt x="1728192" y="721059"/>
                  </a:lnTo>
                  <a:cubicBezTo>
                    <a:pt x="1731471" y="727431"/>
                    <a:pt x="1732384" y="734520"/>
                    <a:pt x="1732384" y="741823"/>
                  </a:cubicBezTo>
                  <a:lnTo>
                    <a:pt x="1732384" y="2218518"/>
                  </a:lnTo>
                  <a:lnTo>
                    <a:pt x="1728192" y="2239282"/>
                  </a:lnTo>
                  <a:lnTo>
                    <a:pt x="1728192" y="3010602"/>
                  </a:lnTo>
                  <a:cubicBezTo>
                    <a:pt x="1728192" y="3057954"/>
                    <a:pt x="1689806" y="3096340"/>
                    <a:pt x="1642454" y="3096340"/>
                  </a:cubicBezTo>
                  <a:lnTo>
                    <a:pt x="85738" y="3096340"/>
                  </a:lnTo>
                  <a:cubicBezTo>
                    <a:pt x="38386" y="3096340"/>
                    <a:pt x="0" y="3057954"/>
                    <a:pt x="0" y="3010602"/>
                  </a:cubicBezTo>
                  <a:lnTo>
                    <a:pt x="0" y="1562433"/>
                  </a:lnTo>
                  <a:lnTo>
                    <a:pt x="0" y="1533907"/>
                  </a:lnTo>
                  <a:lnTo>
                    <a:pt x="0" y="85738"/>
                  </a:lnTo>
                  <a:cubicBezTo>
                    <a:pt x="0" y="38386"/>
                    <a:pt x="38386" y="0"/>
                    <a:pt x="857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934EA2-69C1-4EC5-9AEA-BDEE39E52758}"/>
                </a:ext>
              </a:extLst>
            </p:cNvPr>
            <p:cNvSpPr txBox="1"/>
            <p:nvPr/>
          </p:nvSpPr>
          <p:spPr>
            <a:xfrm>
              <a:off x="7221438" y="2476862"/>
              <a:ext cx="752022" cy="553998"/>
            </a:xfrm>
            <a:prstGeom prst="rect">
              <a:avLst/>
            </a:prstGeom>
            <a:noFill/>
          </p:spPr>
          <p:txBody>
            <a:bodyPr wrap="square" lIns="72000" tIns="0" rIns="72000" bIns="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D75958-F7CB-486C-8190-0468D66DF41E}"/>
                </a:ext>
              </a:extLst>
            </p:cNvPr>
            <p:cNvSpPr txBox="1"/>
            <p:nvPr/>
          </p:nvSpPr>
          <p:spPr>
            <a:xfrm>
              <a:off x="6728048" y="3326250"/>
              <a:ext cx="17281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Providing suggestions to the user on purifying the water based on the level of the water quality</a:t>
              </a:r>
            </a:p>
          </p:txBody>
        </p:sp>
      </p:grpSp>
      <p:grpSp>
        <p:nvGrpSpPr>
          <p:cNvPr id="16" name="Group 53">
            <a:extLst>
              <a:ext uri="{FF2B5EF4-FFF2-40B4-BE49-F238E27FC236}">
                <a16:creationId xmlns:a16="http://schemas.microsoft.com/office/drawing/2014/main" id="{D176A4FF-7552-47BB-BE9A-DC3686D0C596}"/>
              </a:ext>
            </a:extLst>
          </p:cNvPr>
          <p:cNvGrpSpPr/>
          <p:nvPr/>
        </p:nvGrpSpPr>
        <p:grpSpPr>
          <a:xfrm>
            <a:off x="6467388" y="3006432"/>
            <a:ext cx="2016000" cy="2862908"/>
            <a:chOff x="4749924" y="2903984"/>
            <a:chExt cx="1728192" cy="2862908"/>
          </a:xfrm>
        </p:grpSpPr>
        <p:sp>
          <p:nvSpPr>
            <p:cNvPr id="17" name="Rounded Rectangle 24">
              <a:extLst>
                <a:ext uri="{FF2B5EF4-FFF2-40B4-BE49-F238E27FC236}">
                  <a16:creationId xmlns:a16="http://schemas.microsoft.com/office/drawing/2014/main" id="{4FD325C5-AE3C-479C-91D5-BF430E7D8AC5}"/>
                </a:ext>
              </a:extLst>
            </p:cNvPr>
            <p:cNvSpPr/>
            <p:nvPr/>
          </p:nvSpPr>
          <p:spPr>
            <a:xfrm>
              <a:off x="4893940" y="2903984"/>
              <a:ext cx="1440160" cy="1118220"/>
            </a:xfrm>
            <a:prstGeom prst="roundRect">
              <a:avLst>
                <a:gd name="adj" fmla="val 806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5">
              <a:extLst>
                <a:ext uri="{FF2B5EF4-FFF2-40B4-BE49-F238E27FC236}">
                  <a16:creationId xmlns:a16="http://schemas.microsoft.com/office/drawing/2014/main" id="{A0213893-0BA3-4603-A9D9-6128BE2BF6B3}"/>
                </a:ext>
              </a:extLst>
            </p:cNvPr>
            <p:cNvSpPr/>
            <p:nvPr/>
          </p:nvSpPr>
          <p:spPr>
            <a:xfrm>
              <a:off x="4749924" y="3318892"/>
              <a:ext cx="1728192" cy="2448000"/>
            </a:xfrm>
            <a:custGeom>
              <a:avLst/>
              <a:gdLst/>
              <a:ahLst/>
              <a:cxnLst/>
              <a:rect l="l" t="t" r="r" b="b"/>
              <a:pathLst>
                <a:path w="1728192" h="2558376">
                  <a:moveTo>
                    <a:pt x="85738" y="0"/>
                  </a:moveTo>
                  <a:lnTo>
                    <a:pt x="432048" y="0"/>
                  </a:lnTo>
                  <a:cubicBezTo>
                    <a:pt x="432048" y="238614"/>
                    <a:pt x="625482" y="432048"/>
                    <a:pt x="864096" y="432048"/>
                  </a:cubicBezTo>
                  <a:cubicBezTo>
                    <a:pt x="1102710" y="432048"/>
                    <a:pt x="1296144" y="238614"/>
                    <a:pt x="1296144" y="0"/>
                  </a:cubicBezTo>
                  <a:lnTo>
                    <a:pt x="1642454" y="0"/>
                  </a:lnTo>
                  <a:cubicBezTo>
                    <a:pt x="1689806" y="0"/>
                    <a:pt x="1728192" y="38386"/>
                    <a:pt x="1728192" y="85738"/>
                  </a:cubicBezTo>
                  <a:lnTo>
                    <a:pt x="1728192" y="995943"/>
                  </a:lnTo>
                  <a:lnTo>
                    <a:pt x="1728192" y="1562433"/>
                  </a:lnTo>
                  <a:lnTo>
                    <a:pt x="1728192" y="2472638"/>
                  </a:lnTo>
                  <a:cubicBezTo>
                    <a:pt x="1728192" y="2519990"/>
                    <a:pt x="1689806" y="2558376"/>
                    <a:pt x="1642454" y="2558376"/>
                  </a:cubicBezTo>
                  <a:lnTo>
                    <a:pt x="85738" y="2558376"/>
                  </a:lnTo>
                  <a:cubicBezTo>
                    <a:pt x="38386" y="2558376"/>
                    <a:pt x="0" y="2519990"/>
                    <a:pt x="0" y="2472638"/>
                  </a:cubicBezTo>
                  <a:lnTo>
                    <a:pt x="0" y="1562433"/>
                  </a:lnTo>
                  <a:lnTo>
                    <a:pt x="0" y="995943"/>
                  </a:lnTo>
                  <a:lnTo>
                    <a:pt x="0" y="85738"/>
                  </a:lnTo>
                  <a:cubicBezTo>
                    <a:pt x="0" y="38386"/>
                    <a:pt x="38386" y="0"/>
                    <a:pt x="857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795B8-151B-488F-8E51-269A24F26377}"/>
                </a:ext>
              </a:extLst>
            </p:cNvPr>
            <p:cNvSpPr txBox="1"/>
            <p:nvPr/>
          </p:nvSpPr>
          <p:spPr>
            <a:xfrm>
              <a:off x="5241088" y="3029035"/>
              <a:ext cx="752022" cy="553998"/>
            </a:xfrm>
            <a:prstGeom prst="rect">
              <a:avLst/>
            </a:prstGeom>
            <a:noFill/>
          </p:spPr>
          <p:txBody>
            <a:bodyPr wrap="square" lIns="72000" tIns="0" rIns="72000" bIns="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E13434-BFDC-4D8F-A94C-1E684BDA7FFE}"/>
                </a:ext>
              </a:extLst>
            </p:cNvPr>
            <p:cNvSpPr txBox="1"/>
            <p:nvPr/>
          </p:nvSpPr>
          <p:spPr>
            <a:xfrm>
              <a:off x="4749924" y="3925728"/>
              <a:ext cx="17281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Displaying the sensor readings, WQI value and the final quality of the water tested</a:t>
              </a:r>
            </a:p>
          </p:txBody>
        </p:sp>
      </p:grpSp>
      <p:grpSp>
        <p:nvGrpSpPr>
          <p:cNvPr id="21" name="Group 52">
            <a:extLst>
              <a:ext uri="{FF2B5EF4-FFF2-40B4-BE49-F238E27FC236}">
                <a16:creationId xmlns:a16="http://schemas.microsoft.com/office/drawing/2014/main" id="{9F063408-FC7A-48DB-825D-1735CD9DACCA}"/>
              </a:ext>
            </a:extLst>
          </p:cNvPr>
          <p:cNvGrpSpPr/>
          <p:nvPr/>
        </p:nvGrpSpPr>
        <p:grpSpPr>
          <a:xfrm>
            <a:off x="3749743" y="3549855"/>
            <a:ext cx="2016000" cy="2319485"/>
            <a:chOff x="2771800" y="3385567"/>
            <a:chExt cx="1737717" cy="2319485"/>
          </a:xfrm>
        </p:grpSpPr>
        <p:sp>
          <p:nvSpPr>
            <p:cNvPr id="22" name="Rounded Rectangle 23">
              <a:extLst>
                <a:ext uri="{FF2B5EF4-FFF2-40B4-BE49-F238E27FC236}">
                  <a16:creationId xmlns:a16="http://schemas.microsoft.com/office/drawing/2014/main" id="{3F9B048B-22E6-4983-8A9B-3B1CEBCC8483}"/>
                </a:ext>
              </a:extLst>
            </p:cNvPr>
            <p:cNvSpPr/>
            <p:nvPr/>
          </p:nvSpPr>
          <p:spPr>
            <a:xfrm>
              <a:off x="2915816" y="3385567"/>
              <a:ext cx="1440160" cy="1118220"/>
            </a:xfrm>
            <a:prstGeom prst="roundRect">
              <a:avLst>
                <a:gd name="adj" fmla="val 806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5">
              <a:extLst>
                <a:ext uri="{FF2B5EF4-FFF2-40B4-BE49-F238E27FC236}">
                  <a16:creationId xmlns:a16="http://schemas.microsoft.com/office/drawing/2014/main" id="{5DC02536-F299-4932-A1D9-0793363406D0}"/>
                </a:ext>
              </a:extLst>
            </p:cNvPr>
            <p:cNvSpPr/>
            <p:nvPr/>
          </p:nvSpPr>
          <p:spPr>
            <a:xfrm>
              <a:off x="2771800" y="3797052"/>
              <a:ext cx="1728192" cy="1908000"/>
            </a:xfrm>
            <a:custGeom>
              <a:avLst/>
              <a:gdLst/>
              <a:ahLst/>
              <a:cxnLst/>
              <a:rect l="l" t="t" r="r" b="b"/>
              <a:pathLst>
                <a:path w="1728192" h="2080217">
                  <a:moveTo>
                    <a:pt x="85738" y="0"/>
                  </a:moveTo>
                  <a:lnTo>
                    <a:pt x="432048" y="0"/>
                  </a:lnTo>
                  <a:cubicBezTo>
                    <a:pt x="432048" y="238614"/>
                    <a:pt x="625482" y="432048"/>
                    <a:pt x="864096" y="432048"/>
                  </a:cubicBezTo>
                  <a:cubicBezTo>
                    <a:pt x="1102710" y="432048"/>
                    <a:pt x="1296144" y="238614"/>
                    <a:pt x="1296144" y="0"/>
                  </a:cubicBezTo>
                  <a:lnTo>
                    <a:pt x="1642454" y="0"/>
                  </a:lnTo>
                  <a:cubicBezTo>
                    <a:pt x="1689806" y="0"/>
                    <a:pt x="1728192" y="38386"/>
                    <a:pt x="1728192" y="85738"/>
                  </a:cubicBezTo>
                  <a:lnTo>
                    <a:pt x="1728192" y="517784"/>
                  </a:lnTo>
                  <a:lnTo>
                    <a:pt x="1728192" y="1562433"/>
                  </a:lnTo>
                  <a:lnTo>
                    <a:pt x="1728192" y="1994479"/>
                  </a:lnTo>
                  <a:cubicBezTo>
                    <a:pt x="1728192" y="2041831"/>
                    <a:pt x="1689806" y="2080217"/>
                    <a:pt x="1642454" y="2080217"/>
                  </a:cubicBezTo>
                  <a:lnTo>
                    <a:pt x="85738" y="2080217"/>
                  </a:lnTo>
                  <a:cubicBezTo>
                    <a:pt x="38386" y="2080217"/>
                    <a:pt x="0" y="2041831"/>
                    <a:pt x="0" y="1994479"/>
                  </a:cubicBezTo>
                  <a:lnTo>
                    <a:pt x="0" y="1562433"/>
                  </a:lnTo>
                  <a:lnTo>
                    <a:pt x="0" y="517784"/>
                  </a:lnTo>
                  <a:lnTo>
                    <a:pt x="0" y="85738"/>
                  </a:lnTo>
                  <a:cubicBezTo>
                    <a:pt x="0" y="38386"/>
                    <a:pt x="38386" y="0"/>
                    <a:pt x="857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03A52AF-1910-4888-A148-9CEA7CD235F7}"/>
                </a:ext>
              </a:extLst>
            </p:cNvPr>
            <p:cNvSpPr txBox="1"/>
            <p:nvPr/>
          </p:nvSpPr>
          <p:spPr>
            <a:xfrm>
              <a:off x="3259885" y="3501194"/>
              <a:ext cx="752022" cy="553998"/>
            </a:xfrm>
            <a:prstGeom prst="rect">
              <a:avLst/>
            </a:prstGeom>
            <a:noFill/>
          </p:spPr>
          <p:txBody>
            <a:bodyPr wrap="square" lIns="72000" tIns="0" rIns="72000" bIns="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AB5D6B-AC39-4E5B-9878-E8C86C8F1BAC}"/>
                </a:ext>
              </a:extLst>
            </p:cNvPr>
            <p:cNvSpPr txBox="1"/>
            <p:nvPr/>
          </p:nvSpPr>
          <p:spPr>
            <a:xfrm>
              <a:off x="2781325" y="4382331"/>
              <a:ext cx="17281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Creating UI to display the results using Android Studio</a:t>
              </a:r>
            </a:p>
          </p:txBody>
        </p:sp>
      </p:grpSp>
      <p:grpSp>
        <p:nvGrpSpPr>
          <p:cNvPr id="26" name="Group 51">
            <a:extLst>
              <a:ext uri="{FF2B5EF4-FFF2-40B4-BE49-F238E27FC236}">
                <a16:creationId xmlns:a16="http://schemas.microsoft.com/office/drawing/2014/main" id="{6F457598-0ED5-40E6-8197-CB5A34E32A75}"/>
              </a:ext>
            </a:extLst>
          </p:cNvPr>
          <p:cNvGrpSpPr/>
          <p:nvPr/>
        </p:nvGrpSpPr>
        <p:grpSpPr>
          <a:xfrm>
            <a:off x="1032098" y="3901368"/>
            <a:ext cx="2016000" cy="1954152"/>
            <a:chOff x="793676" y="3822948"/>
            <a:chExt cx="1737717" cy="1954152"/>
          </a:xfrm>
        </p:grpSpPr>
        <p:sp>
          <p:nvSpPr>
            <p:cNvPr id="27" name="Rounded Rectangle 15">
              <a:extLst>
                <a:ext uri="{FF2B5EF4-FFF2-40B4-BE49-F238E27FC236}">
                  <a16:creationId xmlns:a16="http://schemas.microsoft.com/office/drawing/2014/main" id="{551A5C27-52B6-44D2-9D28-B27179D9024B}"/>
                </a:ext>
              </a:extLst>
            </p:cNvPr>
            <p:cNvSpPr/>
            <p:nvPr/>
          </p:nvSpPr>
          <p:spPr>
            <a:xfrm>
              <a:off x="937692" y="3822948"/>
              <a:ext cx="1440160" cy="1118220"/>
            </a:xfrm>
            <a:prstGeom prst="roundRect">
              <a:avLst>
                <a:gd name="adj" fmla="val 80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5">
              <a:extLst>
                <a:ext uri="{FF2B5EF4-FFF2-40B4-BE49-F238E27FC236}">
                  <a16:creationId xmlns:a16="http://schemas.microsoft.com/office/drawing/2014/main" id="{D4C37284-C8E2-47A1-946F-6DF4FEB89A2C}"/>
                </a:ext>
              </a:extLst>
            </p:cNvPr>
            <p:cNvSpPr/>
            <p:nvPr/>
          </p:nvSpPr>
          <p:spPr>
            <a:xfrm>
              <a:off x="793676" y="4229100"/>
              <a:ext cx="1728192" cy="1548000"/>
            </a:xfrm>
            <a:custGeom>
              <a:avLst/>
              <a:gdLst/>
              <a:ahLst/>
              <a:cxnLst/>
              <a:rect l="l" t="t" r="r" b="b"/>
              <a:pathLst>
                <a:path w="1728192" h="1648171">
                  <a:moveTo>
                    <a:pt x="85738" y="0"/>
                  </a:moveTo>
                  <a:lnTo>
                    <a:pt x="432048" y="0"/>
                  </a:lnTo>
                  <a:cubicBezTo>
                    <a:pt x="432048" y="238614"/>
                    <a:pt x="625482" y="432048"/>
                    <a:pt x="864096" y="432048"/>
                  </a:cubicBezTo>
                  <a:cubicBezTo>
                    <a:pt x="1102710" y="432048"/>
                    <a:pt x="1296144" y="238614"/>
                    <a:pt x="1296144" y="0"/>
                  </a:cubicBezTo>
                  <a:lnTo>
                    <a:pt x="1642454" y="0"/>
                  </a:lnTo>
                  <a:cubicBezTo>
                    <a:pt x="1689806" y="0"/>
                    <a:pt x="1728192" y="38386"/>
                    <a:pt x="1728192" y="85738"/>
                  </a:cubicBezTo>
                  <a:lnTo>
                    <a:pt x="1728192" y="1562433"/>
                  </a:lnTo>
                  <a:cubicBezTo>
                    <a:pt x="1728192" y="1609785"/>
                    <a:pt x="1689806" y="1648171"/>
                    <a:pt x="1642454" y="1648171"/>
                  </a:cubicBezTo>
                  <a:lnTo>
                    <a:pt x="85738" y="1648171"/>
                  </a:lnTo>
                  <a:cubicBezTo>
                    <a:pt x="38386" y="1648171"/>
                    <a:pt x="0" y="1609785"/>
                    <a:pt x="0" y="1562433"/>
                  </a:cubicBezTo>
                  <a:lnTo>
                    <a:pt x="0" y="85738"/>
                  </a:lnTo>
                  <a:cubicBezTo>
                    <a:pt x="0" y="38386"/>
                    <a:pt x="38386" y="0"/>
                    <a:pt x="857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71F566-6706-4DFA-B16F-445B36D9C770}"/>
                </a:ext>
              </a:extLst>
            </p:cNvPr>
            <p:cNvSpPr txBox="1"/>
            <p:nvPr/>
          </p:nvSpPr>
          <p:spPr>
            <a:xfrm>
              <a:off x="1278682" y="3925728"/>
              <a:ext cx="752022" cy="553998"/>
            </a:xfrm>
            <a:prstGeom prst="rect">
              <a:avLst/>
            </a:prstGeom>
            <a:noFill/>
          </p:spPr>
          <p:txBody>
            <a:bodyPr wrap="square" lIns="72000" tIns="0" rIns="72000" bIns="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AE4089-D4DE-4798-9787-E0916C33854D}"/>
                </a:ext>
              </a:extLst>
            </p:cNvPr>
            <p:cNvSpPr txBox="1"/>
            <p:nvPr/>
          </p:nvSpPr>
          <p:spPr>
            <a:xfrm>
              <a:off x="803201" y="4734159"/>
              <a:ext cx="17281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Deploying the ML model into the cloud</a:t>
              </a:r>
            </a:p>
          </p:txBody>
        </p:sp>
      </p:grpSp>
      <p:grpSp>
        <p:nvGrpSpPr>
          <p:cNvPr id="31" name="Group 46">
            <a:extLst>
              <a:ext uri="{FF2B5EF4-FFF2-40B4-BE49-F238E27FC236}">
                <a16:creationId xmlns:a16="http://schemas.microsoft.com/office/drawing/2014/main" id="{BAFA9544-9F60-473A-BEEE-F78D6F7CC07A}"/>
              </a:ext>
            </a:extLst>
          </p:cNvPr>
          <p:cNvGrpSpPr/>
          <p:nvPr/>
        </p:nvGrpSpPr>
        <p:grpSpPr>
          <a:xfrm>
            <a:off x="5016798" y="4474651"/>
            <a:ext cx="5552747" cy="1424876"/>
            <a:chOff x="3492797" y="4374238"/>
            <a:chExt cx="5552747" cy="1424876"/>
          </a:xfrm>
        </p:grpSpPr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8ED5A116-F762-42E3-8ECB-E49E2D023398}"/>
                </a:ext>
              </a:extLst>
            </p:cNvPr>
            <p:cNvSpPr/>
            <p:nvPr/>
          </p:nvSpPr>
          <p:spPr>
            <a:xfrm>
              <a:off x="3569706" y="4374238"/>
              <a:ext cx="5475838" cy="1355474"/>
            </a:xfrm>
            <a:custGeom>
              <a:avLst/>
              <a:gdLst>
                <a:gd name="connsiteX0" fmla="*/ 0 w 3810000"/>
                <a:gd name="connsiteY0" fmla="*/ 1228725 h 1228725"/>
                <a:gd name="connsiteX1" fmla="*/ 1524000 w 3810000"/>
                <a:gd name="connsiteY1" fmla="*/ 523875 h 1228725"/>
                <a:gd name="connsiteX2" fmla="*/ 2514600 w 3810000"/>
                <a:gd name="connsiteY2" fmla="*/ 790575 h 1228725"/>
                <a:gd name="connsiteX3" fmla="*/ 3810000 w 3810000"/>
                <a:gd name="connsiteY3" fmla="*/ 0 h 1228725"/>
                <a:gd name="connsiteX4" fmla="*/ 3810000 w 3810000"/>
                <a:gd name="connsiteY4" fmla="*/ 0 h 1228725"/>
                <a:gd name="connsiteX0" fmla="*/ 0 w 4316994"/>
                <a:gd name="connsiteY0" fmla="*/ 1129137 h 1129137"/>
                <a:gd name="connsiteX1" fmla="*/ 2030994 w 4316994"/>
                <a:gd name="connsiteY1" fmla="*/ 523875 h 1129137"/>
                <a:gd name="connsiteX2" fmla="*/ 3021594 w 4316994"/>
                <a:gd name="connsiteY2" fmla="*/ 790575 h 1129137"/>
                <a:gd name="connsiteX3" fmla="*/ 4316994 w 4316994"/>
                <a:gd name="connsiteY3" fmla="*/ 0 h 1129137"/>
                <a:gd name="connsiteX4" fmla="*/ 4316994 w 4316994"/>
                <a:gd name="connsiteY4" fmla="*/ 0 h 1129137"/>
                <a:gd name="connsiteX0" fmla="*/ 0 w 4316994"/>
                <a:gd name="connsiteY0" fmla="*/ 1129137 h 1129137"/>
                <a:gd name="connsiteX1" fmla="*/ 2356919 w 4316994"/>
                <a:gd name="connsiteY1" fmla="*/ 433341 h 1129137"/>
                <a:gd name="connsiteX2" fmla="*/ 3021594 w 4316994"/>
                <a:gd name="connsiteY2" fmla="*/ 790575 h 1129137"/>
                <a:gd name="connsiteX3" fmla="*/ 4316994 w 4316994"/>
                <a:gd name="connsiteY3" fmla="*/ 0 h 1129137"/>
                <a:gd name="connsiteX4" fmla="*/ 4316994 w 4316994"/>
                <a:gd name="connsiteY4" fmla="*/ 0 h 1129137"/>
                <a:gd name="connsiteX0" fmla="*/ 0 w 4316994"/>
                <a:gd name="connsiteY0" fmla="*/ 1129137 h 1129137"/>
                <a:gd name="connsiteX1" fmla="*/ 2356919 w 4316994"/>
                <a:gd name="connsiteY1" fmla="*/ 433341 h 1129137"/>
                <a:gd name="connsiteX2" fmla="*/ 3754925 w 4316994"/>
                <a:gd name="connsiteY2" fmla="*/ 971644 h 1129137"/>
                <a:gd name="connsiteX3" fmla="*/ 4316994 w 4316994"/>
                <a:gd name="connsiteY3" fmla="*/ 0 h 1129137"/>
                <a:gd name="connsiteX4" fmla="*/ 4316994 w 4316994"/>
                <a:gd name="connsiteY4" fmla="*/ 0 h 1129137"/>
                <a:gd name="connsiteX0" fmla="*/ 0 w 4316994"/>
                <a:gd name="connsiteY0" fmla="*/ 1129137 h 1129137"/>
                <a:gd name="connsiteX1" fmla="*/ 2356919 w 4316994"/>
                <a:gd name="connsiteY1" fmla="*/ 433341 h 1129137"/>
                <a:gd name="connsiteX2" fmla="*/ 3754925 w 4316994"/>
                <a:gd name="connsiteY2" fmla="*/ 971644 h 1129137"/>
                <a:gd name="connsiteX3" fmla="*/ 4316994 w 4316994"/>
                <a:gd name="connsiteY3" fmla="*/ 0 h 1129137"/>
                <a:gd name="connsiteX0" fmla="*/ 0 w 5475838"/>
                <a:gd name="connsiteY0" fmla="*/ 1355474 h 1355474"/>
                <a:gd name="connsiteX1" fmla="*/ 2356919 w 5475838"/>
                <a:gd name="connsiteY1" fmla="*/ 659678 h 1355474"/>
                <a:gd name="connsiteX2" fmla="*/ 3754925 w 5475838"/>
                <a:gd name="connsiteY2" fmla="*/ 1197981 h 1355474"/>
                <a:gd name="connsiteX3" fmla="*/ 5475838 w 5475838"/>
                <a:gd name="connsiteY3" fmla="*/ 0 h 135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5838" h="1355474">
                  <a:moveTo>
                    <a:pt x="0" y="1355474"/>
                  </a:moveTo>
                  <a:lnTo>
                    <a:pt x="2356919" y="659678"/>
                  </a:lnTo>
                  <a:lnTo>
                    <a:pt x="3754925" y="1197981"/>
                  </a:lnTo>
                  <a:lnTo>
                    <a:pt x="5475838" y="0"/>
                  </a:lnTo>
                </a:path>
              </a:pathLst>
            </a:custGeom>
            <a:ln w="508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43">
              <a:extLst>
                <a:ext uri="{FF2B5EF4-FFF2-40B4-BE49-F238E27FC236}">
                  <a16:creationId xmlns:a16="http://schemas.microsoft.com/office/drawing/2014/main" id="{F72EF6E3-8779-480B-969A-188B31B225BD}"/>
                </a:ext>
              </a:extLst>
            </p:cNvPr>
            <p:cNvSpPr/>
            <p:nvPr/>
          </p:nvSpPr>
          <p:spPr>
            <a:xfrm>
              <a:off x="3492797" y="5655098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44">
              <a:extLst>
                <a:ext uri="{FF2B5EF4-FFF2-40B4-BE49-F238E27FC236}">
                  <a16:creationId xmlns:a16="http://schemas.microsoft.com/office/drawing/2014/main" id="{141B7E13-9E22-47AE-ACDF-52B06C7B5006}"/>
                </a:ext>
              </a:extLst>
            </p:cNvPr>
            <p:cNvSpPr/>
            <p:nvPr/>
          </p:nvSpPr>
          <p:spPr>
            <a:xfrm>
              <a:off x="5865995" y="4969796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45">
              <a:extLst>
                <a:ext uri="{FF2B5EF4-FFF2-40B4-BE49-F238E27FC236}">
                  <a16:creationId xmlns:a16="http://schemas.microsoft.com/office/drawing/2014/main" id="{7F6BF42E-0886-4471-BC22-C4192A923AF4}"/>
                </a:ext>
              </a:extLst>
            </p:cNvPr>
            <p:cNvSpPr/>
            <p:nvPr/>
          </p:nvSpPr>
          <p:spPr>
            <a:xfrm>
              <a:off x="7245617" y="5502967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11D4471-E818-4696-B873-27EE748F2C08}"/>
              </a:ext>
            </a:extLst>
          </p:cNvPr>
          <p:cNvSpPr txBox="1"/>
          <p:nvPr/>
        </p:nvSpPr>
        <p:spPr>
          <a:xfrm>
            <a:off x="1483084" y="2871587"/>
            <a:ext cx="1114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</a:rPr>
              <a:t>55</a:t>
            </a:r>
            <a:r>
              <a:rPr lang="en-US" altLang="ko-KR" sz="2000" b="1" dirty="0">
                <a:solidFill>
                  <a:schemeClr val="accent1"/>
                </a:solidFill>
              </a:rPr>
              <a:t>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A99D6D-6F73-404D-B7B4-0D57E0C5DA87}"/>
              </a:ext>
            </a:extLst>
          </p:cNvPr>
          <p:cNvSpPr txBox="1"/>
          <p:nvPr/>
        </p:nvSpPr>
        <p:spPr>
          <a:xfrm>
            <a:off x="4204602" y="2419636"/>
            <a:ext cx="1114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</a:rPr>
              <a:t>75</a:t>
            </a:r>
            <a:r>
              <a:rPr lang="en-US" altLang="ko-KR" sz="2000" b="1" dirty="0">
                <a:solidFill>
                  <a:schemeClr val="accent2"/>
                </a:solidFill>
              </a:rPr>
              <a:t>%</a:t>
            </a:r>
            <a:endParaRPr lang="ko-KR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C8E0D4-2FAE-4036-BF64-ECED8D6695B5}"/>
              </a:ext>
            </a:extLst>
          </p:cNvPr>
          <p:cNvSpPr txBox="1"/>
          <p:nvPr/>
        </p:nvSpPr>
        <p:spPr>
          <a:xfrm>
            <a:off x="6926120" y="1980938"/>
            <a:ext cx="1114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</a:rPr>
              <a:t>85</a:t>
            </a:r>
            <a:r>
              <a:rPr lang="en-US" altLang="ko-KR" sz="2000" b="1" dirty="0">
                <a:solidFill>
                  <a:schemeClr val="accent3"/>
                </a:solidFill>
              </a:rPr>
              <a:t>%</a:t>
            </a:r>
            <a:endParaRPr lang="ko-KR" altLang="en-US" sz="2000" b="1" dirty="0">
              <a:solidFill>
                <a:schemeClr val="accent3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9E57BB-F0FA-4B70-933B-CF2FDCEA5521}"/>
              </a:ext>
            </a:extLst>
          </p:cNvPr>
          <p:cNvSpPr txBox="1"/>
          <p:nvPr/>
        </p:nvSpPr>
        <p:spPr>
          <a:xfrm>
            <a:off x="9647638" y="1449476"/>
            <a:ext cx="1114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</a:rPr>
              <a:t>95</a:t>
            </a:r>
            <a:r>
              <a:rPr lang="en-US" altLang="ko-KR" sz="2000" b="1" dirty="0">
                <a:solidFill>
                  <a:schemeClr val="accent4"/>
                </a:solidFill>
              </a:rPr>
              <a:t>%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pic>
        <p:nvPicPr>
          <p:cNvPr id="40" name="Graphic 39" descr="Cloud">
            <a:extLst>
              <a:ext uri="{FF2B5EF4-FFF2-40B4-BE49-F238E27FC236}">
                <a16:creationId xmlns:a16="http://schemas.microsoft.com/office/drawing/2014/main" id="{F48BEB18-499F-4EDB-91AC-D0E38D1FB2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298" y="3462997"/>
            <a:ext cx="338328" cy="338328"/>
          </a:xfrm>
          <a:prstGeom prst="rect">
            <a:avLst/>
          </a:prstGeom>
        </p:spPr>
      </p:pic>
      <p:pic>
        <p:nvPicPr>
          <p:cNvPr id="41" name="Graphic 40" descr="Smart Phone">
            <a:extLst>
              <a:ext uri="{FF2B5EF4-FFF2-40B4-BE49-F238E27FC236}">
                <a16:creationId xmlns:a16="http://schemas.microsoft.com/office/drawing/2014/main" id="{D625754F-34C8-4770-AB42-29793B7B0E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2452" y="3104452"/>
            <a:ext cx="338328" cy="338328"/>
          </a:xfrm>
          <a:prstGeom prst="rect">
            <a:avLst/>
          </a:prstGeom>
        </p:spPr>
      </p:pic>
      <p:pic>
        <p:nvPicPr>
          <p:cNvPr id="42" name="Graphic 41" descr="Projector screen">
            <a:extLst>
              <a:ext uri="{FF2B5EF4-FFF2-40B4-BE49-F238E27FC236}">
                <a16:creationId xmlns:a16="http://schemas.microsoft.com/office/drawing/2014/main" id="{E0EB7FA1-6E71-4939-8242-F02EFFD1F3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06224" y="2627218"/>
            <a:ext cx="338328" cy="338328"/>
          </a:xfrm>
          <a:prstGeom prst="rect">
            <a:avLst/>
          </a:prstGeom>
        </p:spPr>
      </p:pic>
      <p:pic>
        <p:nvPicPr>
          <p:cNvPr id="43" name="Graphic 42" descr="Thumbs up sign">
            <a:extLst>
              <a:ext uri="{FF2B5EF4-FFF2-40B4-BE49-F238E27FC236}">
                <a16:creationId xmlns:a16="http://schemas.microsoft.com/office/drawing/2014/main" id="{697AAE19-92C2-4FCD-9489-91F65CF3B6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3020" y="2043364"/>
            <a:ext cx="338328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3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3870665" y="390617"/>
            <a:ext cx="7972148" cy="2555968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4071317" y="883771"/>
            <a:ext cx="817695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</a:rPr>
              <a:t>Forecasting Water Quality Parameters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207975" y="3681092"/>
            <a:ext cx="634401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0BDFB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IT16170780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0BDFB">
                    <a:lumMod val="7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THENUJA S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BDFB">
                  <a:lumMod val="75000"/>
                </a:srgb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248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6779C3-B798-40AA-9937-B7495660E08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70C0"/>
                </a:solidFill>
              </a:rPr>
              <a:t>Forecasting Water Quality Parameters</a:t>
            </a:r>
          </a:p>
        </p:txBody>
      </p:sp>
      <p:pic>
        <p:nvPicPr>
          <p:cNvPr id="7" name="Picture 6" descr="A screenshot of a cell phone&#10;&#10;Description automadtically generated">
            <a:extLst>
              <a:ext uri="{FF2B5EF4-FFF2-40B4-BE49-F238E27FC236}">
                <a16:creationId xmlns:a16="http://schemas.microsoft.com/office/drawing/2014/main" id="{4170E4FA-0309-4C61-A019-D294B95F50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043" y="1870264"/>
            <a:ext cx="5017638" cy="4987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D8A33-0F72-45F6-B235-DBE8DC70D163}"/>
              </a:ext>
            </a:extLst>
          </p:cNvPr>
          <p:cNvSpPr txBox="1"/>
          <p:nvPr/>
        </p:nvSpPr>
        <p:spPr>
          <a:xfrm>
            <a:off x="967229" y="1685598"/>
            <a:ext cx="551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Research 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29EB5-614A-4C13-94DB-CDBC528128D1}"/>
              </a:ext>
            </a:extLst>
          </p:cNvPr>
          <p:cNvSpPr txBox="1"/>
          <p:nvPr/>
        </p:nvSpPr>
        <p:spPr>
          <a:xfrm>
            <a:off x="7691193" y="1670501"/>
            <a:ext cx="458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646570-3B53-4ADE-8BCC-98CE41947078}"/>
              </a:ext>
            </a:extLst>
          </p:cNvPr>
          <p:cNvSpPr txBox="1"/>
          <p:nvPr/>
        </p:nvSpPr>
        <p:spPr>
          <a:xfrm>
            <a:off x="967229" y="2228671"/>
            <a:ext cx="5128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Lack of smart app to predict the quality of the water in real time and forecasting water quality parameters based on location have created a research gap.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A75DCA9-A4E5-4C12-BF77-CE262689FB25}"/>
              </a:ext>
            </a:extLst>
          </p:cNvPr>
          <p:cNvSpPr/>
          <p:nvPr/>
        </p:nvSpPr>
        <p:spPr>
          <a:xfrm>
            <a:off x="6190119" y="1752692"/>
            <a:ext cx="597621" cy="24509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21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53DF5AA1-ECDD-4946-8A2F-F99402A2C715}"/>
              </a:ext>
            </a:extLst>
          </p:cNvPr>
          <p:cNvSpPr txBox="1">
            <a:spLocks/>
          </p:cNvSpPr>
          <p:nvPr/>
        </p:nvSpPr>
        <p:spPr>
          <a:xfrm>
            <a:off x="3506755" y="365125"/>
            <a:ext cx="71612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prstClr val="black"/>
                </a:solidFill>
                <a:latin typeface="Univers"/>
              </a:rPr>
              <a:t>Preparing Machine Learning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E6BE478-22FB-4C5B-951A-639F660FC793}"/>
              </a:ext>
            </a:extLst>
          </p:cNvPr>
          <p:cNvGrpSpPr/>
          <p:nvPr/>
        </p:nvGrpSpPr>
        <p:grpSpPr>
          <a:xfrm>
            <a:off x="1524000" y="1603377"/>
            <a:ext cx="9560467" cy="4889498"/>
            <a:chOff x="924201" y="1100719"/>
            <a:chExt cx="10002176" cy="55266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6A2ECB9-FE6F-47CC-9056-BD48E2D248EE}"/>
                </a:ext>
              </a:extLst>
            </p:cNvPr>
            <p:cNvSpPr/>
            <p:nvPr/>
          </p:nvSpPr>
          <p:spPr>
            <a:xfrm>
              <a:off x="941032" y="2913522"/>
              <a:ext cx="1926358" cy="3092962"/>
            </a:xfrm>
            <a:prstGeom prst="rect">
              <a:avLst/>
            </a:prstGeom>
            <a:solidFill>
              <a:srgbClr val="FF9022">
                <a:lumMod val="50000"/>
              </a:srgbClr>
            </a:solidFill>
            <a:ln>
              <a:noFill/>
            </a:ln>
            <a:effectLst/>
          </p:spPr>
          <p:txBody>
            <a:bodyPr rtlCol="0" anchor="ctr">
              <a:norm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50" normalizeH="0" baseline="0" noProof="0" dirty="0">
                  <a:ln w="0"/>
                  <a:solidFill>
                    <a:prstClr val="white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latin typeface="Univers"/>
                  <a:ea typeface="+mn-ea"/>
                  <a:cs typeface="+mn-cs"/>
                </a:rPr>
                <a:t>Finding the suitable dataset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50" normalizeH="0" baseline="0" noProof="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Univers"/>
                <a:ea typeface="+mn-ea"/>
                <a:cs typeface="+mn-cs"/>
              </a:endParaRPr>
            </a:p>
            <a:p>
              <a:pPr marL="285750" marR="0" lvl="0" indent="-2857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50" normalizeH="0" baseline="0" noProof="0" dirty="0">
                  <a:ln w="0"/>
                  <a:solidFill>
                    <a:prstClr val="white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latin typeface="Univers"/>
                  <a:ea typeface="+mn-ea"/>
                  <a:cs typeface="+mn-cs"/>
                </a:rPr>
                <a:t>Recreate the dataset.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50" normalizeH="0" baseline="0" noProof="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Univers"/>
                <a:ea typeface="+mn-ea"/>
                <a:cs typeface="+mn-cs"/>
              </a:endParaRPr>
            </a:p>
            <a:p>
              <a:pPr marL="285750" marR="0" lvl="0" indent="-2857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50" normalizeH="0" baseline="0" noProof="0" dirty="0">
                  <a:ln w="0"/>
                  <a:solidFill>
                    <a:prstClr val="white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latin typeface="Univers"/>
                  <a:ea typeface="+mn-ea"/>
                  <a:cs typeface="+mn-cs"/>
                </a:rPr>
                <a:t>Environmental setup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50" normalizeH="0" baseline="0" noProof="0" dirty="0">
                <a:ln w="0"/>
                <a:solidFill>
                  <a:srgbClr val="F2F0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Baskerville Old Face" panose="02020602080505020303" pitchFamily="18" charset="0"/>
                <a:ea typeface="+mn-ea"/>
                <a:cs typeface="+mn-cs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8C3454BC-E885-4AED-A344-AFFBABC6B24D}"/>
                </a:ext>
              </a:extLst>
            </p:cNvPr>
            <p:cNvSpPr/>
            <p:nvPr/>
          </p:nvSpPr>
          <p:spPr>
            <a:xfrm>
              <a:off x="924201" y="1740052"/>
              <a:ext cx="2041865" cy="923278"/>
            </a:xfrm>
            <a:prstGeom prst="roundRect">
              <a:avLst/>
            </a:prstGeom>
            <a:solidFill>
              <a:srgbClr val="10013F"/>
            </a:solidFill>
            <a:ln w="12700" cap="flat" cmpd="sng" algn="ctr">
              <a:solidFill>
                <a:srgbClr val="814DFF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50" normalizeH="0" baseline="0" noProof="0">
                  <a:ln w="0"/>
                  <a:solidFill>
                    <a:srgbClr val="F2F0FF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latin typeface="Univers"/>
                  <a:ea typeface="+mn-ea"/>
                  <a:cs typeface="+mn-cs"/>
                </a:rPr>
                <a:t>Data Preparation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7C97B582-A467-4279-84A9-3A4E2A93100B}"/>
                </a:ext>
              </a:extLst>
            </p:cNvPr>
            <p:cNvSpPr/>
            <p:nvPr/>
          </p:nvSpPr>
          <p:spPr>
            <a:xfrm>
              <a:off x="3583248" y="1740052"/>
              <a:ext cx="2041865" cy="923278"/>
            </a:xfrm>
            <a:prstGeom prst="roundRect">
              <a:avLst/>
            </a:prstGeom>
            <a:solidFill>
              <a:srgbClr val="10013F"/>
            </a:solidFill>
            <a:ln w="12700" cap="flat" cmpd="sng" algn="ctr">
              <a:solidFill>
                <a:srgbClr val="814DFF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50" normalizeH="0" baseline="0" noProof="0">
                  <a:ln w="0"/>
                  <a:solidFill>
                    <a:srgbClr val="F2F0FF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latin typeface="Univers"/>
                  <a:ea typeface="+mn-ea"/>
                  <a:cs typeface="+mn-cs"/>
                </a:rPr>
                <a:t>Feature Engineering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4185120-A214-40C8-BFBA-6E59C663A1B5}"/>
                </a:ext>
              </a:extLst>
            </p:cNvPr>
            <p:cNvSpPr/>
            <p:nvPr/>
          </p:nvSpPr>
          <p:spPr>
            <a:xfrm>
              <a:off x="3583248" y="2913524"/>
              <a:ext cx="2058695" cy="3318600"/>
            </a:xfrm>
            <a:prstGeom prst="rect">
              <a:avLst/>
            </a:prstGeom>
            <a:solidFill>
              <a:srgbClr val="FF9022">
                <a:lumMod val="50000"/>
              </a:srgbClr>
            </a:solidFill>
            <a:ln>
              <a:noFill/>
            </a:ln>
            <a:effectLst/>
          </p:spPr>
          <p:txBody>
            <a:bodyPr rtlCol="0" anchor="ctr">
              <a:norm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50" normalizeH="0" baseline="0" noProof="0" dirty="0">
                  <a:ln w="0"/>
                  <a:solidFill>
                    <a:prstClr val="white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latin typeface="Univers"/>
                  <a:ea typeface="+mn-ea"/>
                  <a:cs typeface="+mn-cs"/>
                </a:rPr>
                <a:t>Extract features for input and output data.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50" normalizeH="0" baseline="0" noProof="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Univers"/>
                <a:ea typeface="+mn-ea"/>
                <a:cs typeface="+mn-cs"/>
              </a:endParaRPr>
            </a:p>
            <a:p>
              <a:pPr marL="285750" marR="0" lvl="0" indent="-2857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50" normalizeH="0" baseline="0" noProof="0" dirty="0">
                  <a:ln w="0"/>
                  <a:solidFill>
                    <a:prstClr val="white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latin typeface="Univers"/>
                  <a:ea typeface="+mn-ea"/>
                  <a:cs typeface="+mn-cs"/>
                </a:rPr>
                <a:t>Transformation of the original data.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50" normalizeH="0" baseline="0" noProof="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Univers"/>
                <a:ea typeface="+mn-ea"/>
                <a:cs typeface="+mn-cs"/>
              </a:endParaRPr>
            </a:p>
            <a:p>
              <a:pPr marL="285750" marR="0" lvl="0" indent="-2857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50" normalizeH="0" baseline="0" noProof="0" dirty="0">
                  <a:ln w="0"/>
                  <a:solidFill>
                    <a:prstClr val="white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latin typeface="Univers"/>
                  <a:ea typeface="+mn-ea"/>
                  <a:cs typeface="+mn-cs"/>
                </a:rPr>
                <a:t>Reduce the amount of redundant data.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50" normalizeH="0" baseline="0" noProof="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Univers"/>
                <a:ea typeface="+mn-ea"/>
                <a:cs typeface="+mn-cs"/>
              </a:endParaRPr>
            </a:p>
            <a:p>
              <a:pPr marL="285750" marR="0" lvl="0" indent="-2857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50" normalizeH="0" baseline="0" noProof="0" dirty="0">
                  <a:ln w="0"/>
                  <a:solidFill>
                    <a:prstClr val="white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latin typeface="Univers"/>
                  <a:ea typeface="+mn-ea"/>
                  <a:cs typeface="+mn-cs"/>
                </a:rPr>
                <a:t>Data preprocessing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50" normalizeH="0" baseline="0" noProof="0" dirty="0">
                <a:ln w="0"/>
                <a:solidFill>
                  <a:srgbClr val="F2F0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Univers"/>
                <a:ea typeface="+mn-ea"/>
                <a:cs typeface="+mn-cs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B53D9DC-876D-42AA-BA07-138B63B075CD}"/>
                </a:ext>
              </a:extLst>
            </p:cNvPr>
            <p:cNvSpPr/>
            <p:nvPr/>
          </p:nvSpPr>
          <p:spPr>
            <a:xfrm>
              <a:off x="6225465" y="1740052"/>
              <a:ext cx="2041865" cy="923278"/>
            </a:xfrm>
            <a:prstGeom prst="roundRect">
              <a:avLst/>
            </a:prstGeom>
            <a:solidFill>
              <a:srgbClr val="10013F"/>
            </a:solidFill>
            <a:ln w="12700" cap="flat" cmpd="sng" algn="ctr">
              <a:solidFill>
                <a:srgbClr val="814DFF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50" normalizeH="0" baseline="0" noProof="0">
                  <a:ln w="0"/>
                  <a:solidFill>
                    <a:srgbClr val="F2F0FF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latin typeface="Univers"/>
                  <a:ea typeface="+mn-ea"/>
                  <a:cs typeface="+mn-cs"/>
                </a:rPr>
                <a:t>Model Training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0B5D369-1C9B-4053-9750-2AD065A17E8B}"/>
                </a:ext>
              </a:extLst>
            </p:cNvPr>
            <p:cNvSpPr/>
            <p:nvPr/>
          </p:nvSpPr>
          <p:spPr>
            <a:xfrm>
              <a:off x="6225465" y="2913525"/>
              <a:ext cx="2058695" cy="3713807"/>
            </a:xfrm>
            <a:prstGeom prst="rect">
              <a:avLst/>
            </a:prstGeom>
            <a:solidFill>
              <a:srgbClr val="FF9022">
                <a:lumMod val="50000"/>
              </a:srgbClr>
            </a:solidFill>
            <a:ln>
              <a:noFill/>
            </a:ln>
            <a:effectLst/>
          </p:spPr>
          <p:txBody>
            <a:bodyPr rtlCol="0" anchor="ctr">
              <a:norm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50" normalizeH="0" baseline="0" noProof="0" dirty="0">
                  <a:ln w="0"/>
                  <a:solidFill>
                    <a:prstClr val="white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latin typeface="Univers"/>
                  <a:ea typeface="+mn-ea"/>
                  <a:cs typeface="+mn-cs"/>
                </a:rPr>
                <a:t>Vector Auto Regression (VAR).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50" normalizeH="0" baseline="0" noProof="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Univers"/>
                <a:ea typeface="+mn-ea"/>
                <a:cs typeface="+mn-cs"/>
              </a:endParaRPr>
            </a:p>
            <a:p>
              <a:pPr marL="285750" marR="0" lvl="0" indent="-2857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50" normalizeH="0" baseline="0" noProof="0" dirty="0">
                  <a:ln w="0"/>
                  <a:solidFill>
                    <a:prstClr val="white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latin typeface="Univers"/>
                  <a:ea typeface="+mn-ea"/>
                  <a:cs typeface="+mn-cs"/>
                </a:rPr>
                <a:t>Random Forest Regression.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50" normalizeH="0" baseline="0" noProof="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Univers"/>
                <a:ea typeface="+mn-ea"/>
                <a:cs typeface="+mn-cs"/>
              </a:endParaRPr>
            </a:p>
            <a:p>
              <a:pPr marL="285750" marR="0" lvl="0" indent="-2857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50" normalizeH="0" baseline="0" noProof="0" dirty="0">
                  <a:ln w="0"/>
                  <a:solidFill>
                    <a:prstClr val="white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latin typeface="Univers"/>
                  <a:ea typeface="+mn-ea"/>
                  <a:cs typeface="+mn-cs"/>
                </a:rPr>
                <a:t>Long Short-Term Memory (LSTM).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50" normalizeH="0" baseline="0" noProof="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Univers"/>
                <a:ea typeface="+mn-ea"/>
                <a:cs typeface="+mn-cs"/>
              </a:endParaRPr>
            </a:p>
            <a:p>
              <a:pPr marL="285750" marR="0" lvl="0" indent="-2857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50" normalizeH="0" baseline="0" noProof="0" dirty="0">
                  <a:ln w="0"/>
                  <a:solidFill>
                    <a:prstClr val="white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latin typeface="Univers"/>
                  <a:ea typeface="+mn-ea"/>
                  <a:cs typeface="+mn-cs"/>
                </a:rPr>
                <a:t>Support Vector Regression (SVR).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50" normalizeH="0" baseline="0" noProof="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Univers"/>
                <a:ea typeface="+mn-ea"/>
                <a:cs typeface="+mn-cs"/>
              </a:endParaRPr>
            </a:p>
            <a:p>
              <a:pPr marL="285750" marR="0" lvl="0" indent="-2857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50" normalizeH="0" baseline="0" noProof="0" dirty="0">
                  <a:ln w="0"/>
                  <a:solidFill>
                    <a:prstClr val="white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latin typeface="Univers"/>
                  <a:ea typeface="+mn-ea"/>
                  <a:cs typeface="+mn-cs"/>
                </a:rPr>
                <a:t>K-Nearest Neighbors (KNN).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50" normalizeH="0" baseline="0" noProof="0" dirty="0">
                <a:ln w="0"/>
                <a:solidFill>
                  <a:srgbClr val="F2F0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Univers"/>
                <a:ea typeface="+mn-ea"/>
                <a:cs typeface="+mn-cs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D8559E9-9FB8-43CA-AEDC-429943CB0B7C}"/>
                </a:ext>
              </a:extLst>
            </p:cNvPr>
            <p:cNvSpPr/>
            <p:nvPr/>
          </p:nvSpPr>
          <p:spPr>
            <a:xfrm>
              <a:off x="8884512" y="1740052"/>
              <a:ext cx="2041865" cy="923278"/>
            </a:xfrm>
            <a:prstGeom prst="roundRect">
              <a:avLst/>
            </a:prstGeom>
            <a:solidFill>
              <a:srgbClr val="10013F"/>
            </a:solidFill>
            <a:ln w="12700" cap="flat" cmpd="sng" algn="ctr">
              <a:solidFill>
                <a:srgbClr val="814DFF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50" normalizeH="0" baseline="0" noProof="0">
                  <a:ln w="0"/>
                  <a:solidFill>
                    <a:srgbClr val="F2F0FF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latin typeface="Univers"/>
                  <a:ea typeface="+mn-ea"/>
                  <a:cs typeface="+mn-cs"/>
                </a:rPr>
                <a:t>Performance Measuring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B739501-D564-4C51-9E78-24BCB1E93FC3}"/>
                </a:ext>
              </a:extLst>
            </p:cNvPr>
            <p:cNvSpPr/>
            <p:nvPr/>
          </p:nvSpPr>
          <p:spPr>
            <a:xfrm>
              <a:off x="8884512" y="2913523"/>
              <a:ext cx="2041865" cy="2927983"/>
            </a:xfrm>
            <a:prstGeom prst="rect">
              <a:avLst/>
            </a:prstGeom>
            <a:solidFill>
              <a:srgbClr val="FF9022">
                <a:lumMod val="50000"/>
              </a:srgbClr>
            </a:solidFill>
            <a:ln>
              <a:noFill/>
            </a:ln>
            <a:effectLst/>
          </p:spPr>
          <p:txBody>
            <a:bodyPr rtlCol="0" anchor="ctr">
              <a:norm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50" normalizeH="0" baseline="0" noProof="0" dirty="0">
                  <a:ln w="0"/>
                  <a:solidFill>
                    <a:prstClr val="white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latin typeface="Univers"/>
                  <a:ea typeface="+mn-ea"/>
                  <a:cs typeface="+mn-cs"/>
                </a:rPr>
                <a:t>Measuring performance of the created model using test data.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50" normalizeH="0" baseline="0" noProof="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Univers"/>
                <a:ea typeface="+mn-ea"/>
                <a:cs typeface="+mn-cs"/>
              </a:endParaRPr>
            </a:p>
            <a:p>
              <a:pPr marL="285750" marR="0" lvl="0" indent="-28575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50" normalizeH="0" baseline="0" noProof="0" dirty="0">
                  <a:ln w="0"/>
                  <a:solidFill>
                    <a:prstClr val="white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latin typeface="Univers"/>
                  <a:ea typeface="+mn-ea"/>
                  <a:cs typeface="+mn-cs"/>
                </a:rPr>
                <a:t>Optimized the best model by giving the accuracy of each model</a:t>
              </a:r>
              <a:r>
                <a:rPr kumimoji="0" lang="en-US" sz="900" b="0" i="0" u="none" strike="noStrike" kern="0" cap="none" spc="50" normalizeH="0" baseline="0" noProof="0" dirty="0">
                  <a:ln w="0"/>
                  <a:solidFill>
                    <a:prstClr val="white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uLnTx/>
                  <a:uFillTx/>
                  <a:latin typeface="Univers"/>
                  <a:ea typeface="+mn-ea"/>
                  <a:cs typeface="+mn-cs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50" normalizeH="0" baseline="0" noProof="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Baskerville Old Face" panose="02020602080505020303" pitchFamily="18" charset="0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50" normalizeH="0" baseline="0" noProof="0" dirty="0">
                <a:ln w="0"/>
                <a:solidFill>
                  <a:srgbClr val="F2F0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Univers"/>
                <a:ea typeface="+mn-ea"/>
                <a:cs typeface="+mn-cs"/>
              </a:endParaRPr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4F457E2D-A090-4ACA-A159-6F81D35143F7}"/>
                </a:ext>
              </a:extLst>
            </p:cNvPr>
            <p:cNvSpPr/>
            <p:nvPr/>
          </p:nvSpPr>
          <p:spPr>
            <a:xfrm>
              <a:off x="2982896" y="2025580"/>
              <a:ext cx="600352" cy="368931"/>
            </a:xfrm>
            <a:prstGeom prst="rightArrow">
              <a:avLst/>
            </a:prstGeom>
            <a:gradFill rotWithShape="1">
              <a:gsLst>
                <a:gs pos="0">
                  <a:sysClr val="windowText" lastClr="000000">
                    <a:lumMod val="110000"/>
                    <a:satMod val="105000"/>
                    <a:tint val="67000"/>
                  </a:sysClr>
                </a:gs>
                <a:gs pos="50000">
                  <a:sysClr val="windowText" lastClr="000000">
                    <a:lumMod val="105000"/>
                    <a:satMod val="103000"/>
                    <a:tint val="73000"/>
                  </a:sysClr>
                </a:gs>
                <a:gs pos="100000">
                  <a:sysClr val="windowText" lastClr="000000">
                    <a:lumMod val="105000"/>
                    <a:satMod val="109000"/>
                    <a:tint val="81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n-ea"/>
                <a:cs typeface="+mn-cs"/>
              </a:endParaRP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10C22343-E1D1-4190-AB22-827603C30A4B}"/>
                </a:ext>
              </a:extLst>
            </p:cNvPr>
            <p:cNvSpPr/>
            <p:nvPr/>
          </p:nvSpPr>
          <p:spPr>
            <a:xfrm>
              <a:off x="5633528" y="2025580"/>
              <a:ext cx="600352" cy="368931"/>
            </a:xfrm>
            <a:prstGeom prst="rightArrow">
              <a:avLst/>
            </a:prstGeom>
            <a:gradFill rotWithShape="1">
              <a:gsLst>
                <a:gs pos="0">
                  <a:sysClr val="windowText" lastClr="000000">
                    <a:lumMod val="110000"/>
                    <a:satMod val="105000"/>
                    <a:tint val="67000"/>
                  </a:sysClr>
                </a:gs>
                <a:gs pos="50000">
                  <a:sysClr val="windowText" lastClr="000000">
                    <a:lumMod val="105000"/>
                    <a:satMod val="103000"/>
                    <a:tint val="73000"/>
                  </a:sysClr>
                </a:gs>
                <a:gs pos="100000">
                  <a:sysClr val="windowText" lastClr="000000">
                    <a:lumMod val="105000"/>
                    <a:satMod val="109000"/>
                    <a:tint val="81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n-ea"/>
                <a:cs typeface="+mn-cs"/>
              </a:endParaRPr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81AEE74C-0AA1-4E0B-B08C-3B7817EE2DAA}"/>
                </a:ext>
              </a:extLst>
            </p:cNvPr>
            <p:cNvSpPr/>
            <p:nvPr/>
          </p:nvSpPr>
          <p:spPr>
            <a:xfrm>
              <a:off x="8284160" y="2017225"/>
              <a:ext cx="600352" cy="368931"/>
            </a:xfrm>
            <a:prstGeom prst="rightArrow">
              <a:avLst/>
            </a:prstGeom>
            <a:gradFill rotWithShape="1">
              <a:gsLst>
                <a:gs pos="0">
                  <a:sysClr val="windowText" lastClr="000000">
                    <a:lumMod val="110000"/>
                    <a:satMod val="105000"/>
                    <a:tint val="67000"/>
                  </a:sysClr>
                </a:gs>
                <a:gs pos="50000">
                  <a:sysClr val="windowText" lastClr="000000">
                    <a:lumMod val="105000"/>
                    <a:satMod val="103000"/>
                    <a:tint val="73000"/>
                  </a:sysClr>
                </a:gs>
                <a:gs pos="100000">
                  <a:sysClr val="windowText" lastClr="000000">
                    <a:lumMod val="105000"/>
                    <a:satMod val="109000"/>
                    <a:tint val="81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n-ea"/>
                <a:cs typeface="+mn-cs"/>
              </a:endParaRP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5FDF5E33-071F-467D-B596-C1923D73BD8B}"/>
                </a:ext>
              </a:extLst>
            </p:cNvPr>
            <p:cNvSpPr/>
            <p:nvPr/>
          </p:nvSpPr>
          <p:spPr>
            <a:xfrm>
              <a:off x="1535837" y="1109709"/>
              <a:ext cx="551894" cy="455510"/>
            </a:xfrm>
            <a:prstGeom prst="flowChartConnector">
              <a:avLst/>
            </a:prstGeom>
            <a:solidFill>
              <a:srgbClr val="FFC000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nivers"/>
                  <a:ea typeface="+mn-ea"/>
                  <a:cs typeface="+mn-cs"/>
                </a:rPr>
                <a:t>I</a:t>
              </a:r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90AC6B5F-2F31-40D3-B00E-C3E70D90F46A}"/>
                </a:ext>
              </a:extLst>
            </p:cNvPr>
            <p:cNvSpPr/>
            <p:nvPr/>
          </p:nvSpPr>
          <p:spPr>
            <a:xfrm>
              <a:off x="4271639" y="1109709"/>
              <a:ext cx="488272" cy="446521"/>
            </a:xfrm>
            <a:prstGeom prst="flowChartConnector">
              <a:avLst/>
            </a:prstGeom>
            <a:solidFill>
              <a:srgbClr val="FF1F85">
                <a:lumMod val="75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nivers"/>
                  <a:ea typeface="+mn-ea"/>
                  <a:cs typeface="+mn-cs"/>
                </a:rPr>
                <a:t>II</a:t>
              </a:r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1BB9F2C7-3634-4B3E-A1DC-1A64ECE4CFC4}"/>
                </a:ext>
              </a:extLst>
            </p:cNvPr>
            <p:cNvSpPr/>
            <p:nvPr/>
          </p:nvSpPr>
          <p:spPr>
            <a:xfrm>
              <a:off x="6943819" y="1100719"/>
              <a:ext cx="557812" cy="455511"/>
            </a:xfrm>
            <a:prstGeom prst="flowChartConnector">
              <a:avLst/>
            </a:prstGeom>
            <a:solidFill>
              <a:srgbClr val="92D050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nivers"/>
                  <a:ea typeface="+mn-ea"/>
                  <a:cs typeface="+mn-cs"/>
                </a:rPr>
                <a:t>III</a:t>
              </a:r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958CA108-6C78-4F9E-9FB5-98F423358C8F}"/>
                </a:ext>
              </a:extLst>
            </p:cNvPr>
            <p:cNvSpPr/>
            <p:nvPr/>
          </p:nvSpPr>
          <p:spPr>
            <a:xfrm>
              <a:off x="9685539" y="1119583"/>
              <a:ext cx="621436" cy="436647"/>
            </a:xfrm>
            <a:prstGeom prst="flowChartConnector">
              <a:avLst/>
            </a:prstGeom>
            <a:solidFill>
              <a:srgbClr val="C00000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nivers"/>
                  <a:ea typeface="+mn-ea"/>
                  <a:cs typeface="+mn-cs"/>
                </a:rPr>
                <a:t>IV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0452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4B88D93-F07F-4AAB-9F35-372969D34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014935"/>
              </p:ext>
            </p:extLst>
          </p:nvPr>
        </p:nvGraphicFramePr>
        <p:xfrm>
          <a:off x="1689069" y="1588511"/>
          <a:ext cx="8094123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56391">
                  <a:extLst>
                    <a:ext uri="{9D8B030D-6E8A-4147-A177-3AD203B41FA5}">
                      <a16:colId xmlns:a16="http://schemas.microsoft.com/office/drawing/2014/main" val="426345405"/>
                    </a:ext>
                  </a:extLst>
                </a:gridCol>
                <a:gridCol w="2266385">
                  <a:extLst>
                    <a:ext uri="{9D8B030D-6E8A-4147-A177-3AD203B41FA5}">
                      <a16:colId xmlns:a16="http://schemas.microsoft.com/office/drawing/2014/main" val="1070437975"/>
                    </a:ext>
                  </a:extLst>
                </a:gridCol>
                <a:gridCol w="1571347">
                  <a:extLst>
                    <a:ext uri="{9D8B030D-6E8A-4147-A177-3AD203B41FA5}">
                      <a16:colId xmlns:a16="http://schemas.microsoft.com/office/drawing/2014/main" val="2093820643"/>
                    </a:ext>
                  </a:extLst>
                </a:gridCol>
              </a:tblGrid>
              <a:tr h="622029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 Percentage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29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Vector Auto Regression (VAR)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07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 Regression (RFR)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608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Long Short-Term Memory (LSTM)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24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Vector Regression (SVR)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97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K- Nearest Neighbors (KNN)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93130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A3907FFC-441C-40B2-A510-3912B5BD5E23}"/>
              </a:ext>
            </a:extLst>
          </p:cNvPr>
          <p:cNvSpPr txBox="1">
            <a:spLocks/>
          </p:cNvSpPr>
          <p:nvPr/>
        </p:nvSpPr>
        <p:spPr>
          <a:xfrm>
            <a:off x="2132159" y="174168"/>
            <a:ext cx="71612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rgbClr val="0070C0"/>
                </a:solidFill>
              </a:rPr>
              <a:t>Optimization of the Algorithm</a:t>
            </a:r>
            <a:endParaRPr lang="en-US" sz="3600" kern="12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D3B6A-6615-47DD-9ED5-429FBA81BA59}"/>
              </a:ext>
            </a:extLst>
          </p:cNvPr>
          <p:cNvSpPr txBox="1"/>
          <p:nvPr/>
        </p:nvSpPr>
        <p:spPr>
          <a:xfrm>
            <a:off x="1518083" y="2606595"/>
            <a:ext cx="8389398" cy="369332"/>
          </a:xfrm>
          <a:prstGeom prst="rect">
            <a:avLst/>
          </a:prstGeom>
          <a:noFill/>
          <a:ln w="38100">
            <a:solidFill>
              <a:srgbClr val="DA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E02A4-44CE-4825-975D-66785F9F82CB}"/>
              </a:ext>
            </a:extLst>
          </p:cNvPr>
          <p:cNvSpPr txBox="1"/>
          <p:nvPr/>
        </p:nvSpPr>
        <p:spPr>
          <a:xfrm>
            <a:off x="1271051" y="4669324"/>
            <a:ext cx="9210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Regression provides lowest </a:t>
            </a:r>
            <a:r>
              <a:rPr lang="en-US" b="1" dirty="0"/>
              <a:t>Error Rate </a:t>
            </a:r>
            <a:r>
              <a:rPr lang="en-US" dirty="0"/>
              <a:t>(16.24 %) and a highest </a:t>
            </a:r>
            <a:r>
              <a:rPr lang="en-US" b="1" dirty="0"/>
              <a:t>Accuracy</a:t>
            </a:r>
            <a:r>
              <a:rPr lang="en-US" dirty="0"/>
              <a:t> (83.24 %).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suitable model to be used for the future prediction is the Random Forest Regression Model.</a:t>
            </a:r>
          </a:p>
        </p:txBody>
      </p:sp>
    </p:spTree>
    <p:extLst>
      <p:ext uri="{BB962C8B-B14F-4D97-AF65-F5344CB8AC3E}">
        <p14:creationId xmlns:p14="http://schemas.microsoft.com/office/powerpoint/2010/main" val="431116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A29A2CF-5778-4A03-A86E-915DF679E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A072CDA-1984-40E7-9E59-A88171CB6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FABE7-94AF-4AD7-BE21-B0E615B731F2}"/>
              </a:ext>
            </a:extLst>
          </p:cNvPr>
          <p:cNvSpPr txBox="1"/>
          <p:nvPr/>
        </p:nvSpPr>
        <p:spPr>
          <a:xfrm>
            <a:off x="7632462" y="-8313"/>
            <a:ext cx="4559538" cy="6858000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bg2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Final Solution For The Problem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kern="1200" dirty="0">
              <a:solidFill>
                <a:schemeClr val="tx2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6D3CDB-6257-42E5-9F19-79C7F9396A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raphic 12">
            <a:extLst>
              <a:ext uri="{FF2B5EF4-FFF2-40B4-BE49-F238E27FC236}">
                <a16:creationId xmlns:a16="http://schemas.microsoft.com/office/drawing/2014/main" id="{7A00F73C-8E5D-4A16-9768-5E08EAB71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Graphic 11">
            <a:extLst>
              <a:ext uri="{FF2B5EF4-FFF2-40B4-BE49-F238E27FC236}">
                <a16:creationId xmlns:a16="http://schemas.microsoft.com/office/drawing/2014/main" id="{AA07598F-CA09-4FC2-8A62-C2CC754C7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8361299D-36E4-4684-A8AB-4F0FAB55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AFBC61-41E3-48C4-ABC4-698C8F969B17}"/>
              </a:ext>
            </a:extLst>
          </p:cNvPr>
          <p:cNvGrpSpPr/>
          <p:nvPr/>
        </p:nvGrpSpPr>
        <p:grpSpPr>
          <a:xfrm>
            <a:off x="1058183" y="1064253"/>
            <a:ext cx="6043949" cy="5061339"/>
            <a:chOff x="1314449" y="1228724"/>
            <a:chExt cx="6460336" cy="5200654"/>
          </a:xfrm>
        </p:grpSpPr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66244ED-3187-4440-9965-3A78F4AA0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49" y="1228724"/>
              <a:ext cx="2925368" cy="5200650"/>
            </a:xfrm>
            <a:prstGeom prst="rect">
              <a:avLst/>
            </a:prstGeom>
          </p:spPr>
        </p:pic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0D76641-1B2A-4917-932D-3344689FC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9417" y="1228724"/>
              <a:ext cx="2925368" cy="5200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3900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E46BC1-0A06-4609-B00D-B3E1FBCA0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Research Problem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803FE-1DE6-410C-B1F6-7949837BEEE0}"/>
              </a:ext>
            </a:extLst>
          </p:cNvPr>
          <p:cNvSpPr txBox="1"/>
          <p:nvPr/>
        </p:nvSpPr>
        <p:spPr>
          <a:xfrm>
            <a:off x="4330990" y="1505767"/>
            <a:ext cx="355827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/>
              <a:t>Above mentioned problem</a:t>
            </a:r>
          </a:p>
        </p:txBody>
      </p:sp>
      <p:sp>
        <p:nvSpPr>
          <p:cNvPr id="22" name="AutoShape 12">
            <a:extLst>
              <a:ext uri="{FF2B5EF4-FFF2-40B4-BE49-F238E27FC236}">
                <a16:creationId xmlns:a16="http://schemas.microsoft.com/office/drawing/2014/main" id="{AF96606C-B90C-40EF-82DE-E14B2385E14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880269" y="2783872"/>
            <a:ext cx="2431461" cy="1066408"/>
          </a:xfrm>
          <a:prstGeom prst="rightArrow">
            <a:avLst>
              <a:gd name="adj1" fmla="val 45285"/>
              <a:gd name="adj2" fmla="val 76553"/>
            </a:avLst>
          </a:prstGeom>
          <a:solidFill>
            <a:schemeClr val="tx2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980B67-B05A-40E7-A4FE-56E61F217FB0}"/>
              </a:ext>
            </a:extLst>
          </p:cNvPr>
          <p:cNvSpPr txBox="1"/>
          <p:nvPr/>
        </p:nvSpPr>
        <p:spPr>
          <a:xfrm>
            <a:off x="1789918" y="4690513"/>
            <a:ext cx="864041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/>
            <a:r>
              <a:rPr lang="en-US" sz="2000" b="1" dirty="0"/>
              <a:t>The lack of a smart device to examine the contents of water, its purity and the safeness of consumption has created a research gap which opened a research space for us to come up with a fashioned application using Neural network. </a:t>
            </a:r>
          </a:p>
        </p:txBody>
      </p:sp>
    </p:spTree>
    <p:extLst>
      <p:ext uri="{BB962C8B-B14F-4D97-AF65-F5344CB8AC3E}">
        <p14:creationId xmlns:p14="http://schemas.microsoft.com/office/powerpoint/2010/main" val="3945823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72E384-C6D0-474F-B58C-DD5531636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654C98F9-B1EB-4D9E-BAA0-A2497B5FB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5430F3-89DD-4021-BEBA-5AE912DFE9EF}"/>
              </a:ext>
            </a:extLst>
          </p:cNvPr>
          <p:cNvSpPr txBox="1">
            <a:spLocks/>
          </p:cNvSpPr>
          <p:nvPr/>
        </p:nvSpPr>
        <p:spPr>
          <a:xfrm>
            <a:off x="3506755" y="365125"/>
            <a:ext cx="71612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Future Works</a:t>
            </a:r>
            <a:endParaRPr lang="en-US" sz="3600" dirty="0"/>
          </a:p>
        </p:txBody>
      </p:sp>
      <p:sp>
        <p:nvSpPr>
          <p:cNvPr id="6" name="Graphic 11">
            <a:extLst>
              <a:ext uri="{FF2B5EF4-FFF2-40B4-BE49-F238E27FC236}">
                <a16:creationId xmlns:a16="http://schemas.microsoft.com/office/drawing/2014/main" id="{113D086C-8280-4417-B1C6-22B1B1F4A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Graphic 10">
            <a:extLst>
              <a:ext uri="{FF2B5EF4-FFF2-40B4-BE49-F238E27FC236}">
                <a16:creationId xmlns:a16="http://schemas.microsoft.com/office/drawing/2014/main" id="{0B12FCCC-6D1A-4C3E-99D0-CBAED78B6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373EF5-8710-438E-862C-480D5F506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440" y="1027906"/>
            <a:ext cx="3408787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raphic 12">
            <a:extLst>
              <a:ext uri="{FF2B5EF4-FFF2-40B4-BE49-F238E27FC236}">
                <a16:creationId xmlns:a16="http://schemas.microsoft.com/office/drawing/2014/main" id="{7E603684-F0C0-43E4-A2C9-7467150D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0" name="TextBox 2">
            <a:extLst>
              <a:ext uri="{FF2B5EF4-FFF2-40B4-BE49-F238E27FC236}">
                <a16:creationId xmlns:a16="http://schemas.microsoft.com/office/drawing/2014/main" id="{A614E509-2AFE-44D2-B0D5-C1E4790B67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2150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8D483240-46B4-4F85-AA15-27F746A5228D}"/>
              </a:ext>
            </a:extLst>
          </p:cNvPr>
          <p:cNvGrpSpPr/>
          <p:nvPr/>
        </p:nvGrpSpPr>
        <p:grpSpPr>
          <a:xfrm>
            <a:off x="9868149" y="2169363"/>
            <a:ext cx="1036709" cy="1098461"/>
            <a:chOff x="9851633" y="2052331"/>
            <a:chExt cx="1036709" cy="1098461"/>
          </a:xfrm>
        </p:grpSpPr>
        <p:pic>
          <p:nvPicPr>
            <p:cNvPr id="12" name="Graphic 11" descr="Double Tap Gesture">
              <a:extLst>
                <a:ext uri="{FF2B5EF4-FFF2-40B4-BE49-F238E27FC236}">
                  <a16:creationId xmlns:a16="http://schemas.microsoft.com/office/drawing/2014/main" id="{086CE22D-F1DB-4A5D-9801-B74DF1F51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73942" y="223639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Smart Phone">
              <a:extLst>
                <a:ext uri="{FF2B5EF4-FFF2-40B4-BE49-F238E27FC236}">
                  <a16:creationId xmlns:a16="http://schemas.microsoft.com/office/drawing/2014/main" id="{680D6A62-847C-42B7-A0DC-621D7CB60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51633" y="2052331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FC40EB-B843-487A-B568-E0CB2E72828B}"/>
              </a:ext>
            </a:extLst>
          </p:cNvPr>
          <p:cNvGrpSpPr/>
          <p:nvPr/>
        </p:nvGrpSpPr>
        <p:grpSpPr>
          <a:xfrm>
            <a:off x="6263570" y="2018161"/>
            <a:ext cx="1138871" cy="1196732"/>
            <a:chOff x="6263570" y="2018161"/>
            <a:chExt cx="1138871" cy="1196732"/>
          </a:xfrm>
        </p:grpSpPr>
        <p:pic>
          <p:nvPicPr>
            <p:cNvPr id="15" name="Graphic 14" descr="Marker">
              <a:extLst>
                <a:ext uri="{FF2B5EF4-FFF2-40B4-BE49-F238E27FC236}">
                  <a16:creationId xmlns:a16="http://schemas.microsoft.com/office/drawing/2014/main" id="{A2C4A0D1-627D-45F4-99CA-A35D022E6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88041" y="2018161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Map with pin">
              <a:extLst>
                <a:ext uri="{FF2B5EF4-FFF2-40B4-BE49-F238E27FC236}">
                  <a16:creationId xmlns:a16="http://schemas.microsoft.com/office/drawing/2014/main" id="{40B07C06-6650-44FC-B3EF-4A50D71CF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63570" y="2300493"/>
              <a:ext cx="914400" cy="914400"/>
            </a:xfrm>
            <a:prstGeom prst="rect">
              <a:avLst/>
            </a:prstGeom>
          </p:spPr>
        </p:pic>
      </p:grpSp>
      <p:pic>
        <p:nvPicPr>
          <p:cNvPr id="17" name="Graphic 16" descr="Cloud Computing">
            <a:extLst>
              <a:ext uri="{FF2B5EF4-FFF2-40B4-BE49-F238E27FC236}">
                <a16:creationId xmlns:a16="http://schemas.microsoft.com/office/drawing/2014/main" id="{6C24C1D7-DAC8-4382-A9B9-8F92DF8355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58991" y="22613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97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Requirements</a:t>
            </a:r>
          </a:p>
        </p:txBody>
      </p:sp>
      <p:grpSp>
        <p:nvGrpSpPr>
          <p:cNvPr id="3" name="그룹 5">
            <a:extLst>
              <a:ext uri="{FF2B5EF4-FFF2-40B4-BE49-F238E27FC236}">
                <a16:creationId xmlns:a16="http://schemas.microsoft.com/office/drawing/2014/main" id="{63897F53-996A-4DDF-86FF-E48D4A7B6BC8}"/>
              </a:ext>
            </a:extLst>
          </p:cNvPr>
          <p:cNvGrpSpPr/>
          <p:nvPr/>
        </p:nvGrpSpPr>
        <p:grpSpPr>
          <a:xfrm>
            <a:off x="5063504" y="1842113"/>
            <a:ext cx="2156062" cy="4206297"/>
            <a:chOff x="3539504" y="1812927"/>
            <a:chExt cx="2156062" cy="42062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781F4E4-D5A4-4379-B2C1-43DF215F5696}"/>
                </a:ext>
              </a:extLst>
            </p:cNvPr>
            <p:cNvGrpSpPr/>
            <p:nvPr/>
          </p:nvGrpSpPr>
          <p:grpSpPr>
            <a:xfrm>
              <a:off x="4080222" y="5227134"/>
              <a:ext cx="1074452" cy="792090"/>
              <a:chOff x="3773268" y="4911608"/>
              <a:chExt cx="922956" cy="1004233"/>
            </a:xfrm>
          </p:grpSpPr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id="{E50FA1C8-4897-4181-B80F-92BDB017C84A}"/>
                  </a:ext>
                </a:extLst>
              </p:cNvPr>
              <p:cNvSpPr/>
              <p:nvPr/>
            </p:nvSpPr>
            <p:spPr>
              <a:xfrm rot="10800000">
                <a:off x="3773268" y="4911608"/>
                <a:ext cx="922956" cy="1004233"/>
              </a:xfrm>
              <a:prstGeom prst="trapezoid">
                <a:avLst>
                  <a:gd name="adj" fmla="val 78876"/>
                </a:avLst>
              </a:prstGeom>
              <a:solidFill>
                <a:srgbClr val="F5B31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AAED08E0-2CB2-4298-B171-BC92312D8816}"/>
                  </a:ext>
                </a:extLst>
              </p:cNvPr>
              <p:cNvSpPr/>
              <p:nvPr/>
            </p:nvSpPr>
            <p:spPr>
              <a:xfrm rot="10800000" flipH="1">
                <a:off x="4132972" y="5714655"/>
                <a:ext cx="213694" cy="184219"/>
              </a:xfrm>
              <a:prstGeom prst="triangle">
                <a:avLst/>
              </a:prstGeom>
              <a:solidFill>
                <a:srgbClr val="5768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A390E4-5665-4954-A368-CD4E9CAD4848}"/>
                </a:ext>
              </a:extLst>
            </p:cNvPr>
            <p:cNvGrpSpPr/>
            <p:nvPr/>
          </p:nvGrpSpPr>
          <p:grpSpPr>
            <a:xfrm>
              <a:off x="3539504" y="4043430"/>
              <a:ext cx="757285" cy="1249932"/>
              <a:chOff x="3319643" y="3717032"/>
              <a:chExt cx="641101" cy="1058168"/>
            </a:xfrm>
          </p:grpSpPr>
          <p:sp>
            <p:nvSpPr>
              <p:cNvPr id="18" name="Round Same Side Corner Rectangle 3">
                <a:extLst>
                  <a:ext uri="{FF2B5EF4-FFF2-40B4-BE49-F238E27FC236}">
                    <a16:creationId xmlns:a16="http://schemas.microsoft.com/office/drawing/2014/main" id="{12DFE092-DB2F-4024-AEAB-4D52C9992A76}"/>
                  </a:ext>
                </a:extLst>
              </p:cNvPr>
              <p:cNvSpPr/>
              <p:nvPr/>
            </p:nvSpPr>
            <p:spPr>
              <a:xfrm rot="10800000">
                <a:off x="3777403" y="4005064"/>
                <a:ext cx="183341" cy="7701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AD0F7F-A5C8-4E6A-9A56-F678A742F8A4}"/>
                  </a:ext>
                </a:extLst>
              </p:cNvPr>
              <p:cNvSpPr/>
              <p:nvPr/>
            </p:nvSpPr>
            <p:spPr>
              <a:xfrm>
                <a:off x="3319643" y="3717032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A6D1E8-36E9-4816-9991-C3480F21B916}"/>
                </a:ext>
              </a:extLst>
            </p:cNvPr>
            <p:cNvGrpSpPr/>
            <p:nvPr/>
          </p:nvGrpSpPr>
          <p:grpSpPr>
            <a:xfrm>
              <a:off x="3753192" y="2929372"/>
              <a:ext cx="756214" cy="2363990"/>
              <a:chOff x="3503484" y="2773890"/>
              <a:chExt cx="640195" cy="2001310"/>
            </a:xfrm>
          </p:grpSpPr>
          <p:sp>
            <p:nvSpPr>
              <p:cNvPr id="16" name="Round Same Side Corner Rectangle 8">
                <a:extLst>
                  <a:ext uri="{FF2B5EF4-FFF2-40B4-BE49-F238E27FC236}">
                    <a16:creationId xmlns:a16="http://schemas.microsoft.com/office/drawing/2014/main" id="{576C92BD-C3B2-4CF7-8D3A-B8E98015DAC5}"/>
                  </a:ext>
                </a:extLst>
              </p:cNvPr>
              <p:cNvSpPr/>
              <p:nvPr/>
            </p:nvSpPr>
            <p:spPr>
              <a:xfrm rot="10800000">
                <a:off x="3960338" y="3061922"/>
                <a:ext cx="183341" cy="171327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89D1B06-35D0-4FE5-ABA1-B15344603021}"/>
                  </a:ext>
                </a:extLst>
              </p:cNvPr>
              <p:cNvSpPr/>
              <p:nvPr/>
            </p:nvSpPr>
            <p:spPr>
              <a:xfrm>
                <a:off x="3503484" y="2773890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8F359B4-40C5-4629-A022-6803E914D766}"/>
                </a:ext>
              </a:extLst>
            </p:cNvPr>
            <p:cNvGrpSpPr/>
            <p:nvPr/>
          </p:nvGrpSpPr>
          <p:grpSpPr>
            <a:xfrm>
              <a:off x="3964995" y="1812927"/>
              <a:ext cx="758121" cy="3478053"/>
              <a:chOff x="3684808" y="1830748"/>
              <a:chExt cx="641809" cy="2944452"/>
            </a:xfrm>
          </p:grpSpPr>
          <p:sp>
            <p:nvSpPr>
              <p:cNvPr id="14" name="Round Same Side Corner Rectangle 9">
                <a:extLst>
                  <a:ext uri="{FF2B5EF4-FFF2-40B4-BE49-F238E27FC236}">
                    <a16:creationId xmlns:a16="http://schemas.microsoft.com/office/drawing/2014/main" id="{FFF342D7-15EB-4B6A-87F8-51128C7B1B8E}"/>
                  </a:ext>
                </a:extLst>
              </p:cNvPr>
              <p:cNvSpPr/>
              <p:nvPr/>
            </p:nvSpPr>
            <p:spPr>
              <a:xfrm rot="10800000">
                <a:off x="4143276" y="2118780"/>
                <a:ext cx="183341" cy="265642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5500552-B00E-46A7-98C2-AA09DD86C0BA}"/>
                  </a:ext>
                </a:extLst>
              </p:cNvPr>
              <p:cNvSpPr/>
              <p:nvPr/>
            </p:nvSpPr>
            <p:spPr>
              <a:xfrm>
                <a:off x="3684808" y="183074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C1134E-1F32-4D3B-BCAA-DDC2A5DA3428}"/>
                </a:ext>
              </a:extLst>
            </p:cNvPr>
            <p:cNvGrpSpPr/>
            <p:nvPr/>
          </p:nvGrpSpPr>
          <p:grpSpPr>
            <a:xfrm>
              <a:off x="4722442" y="2372338"/>
              <a:ext cx="754721" cy="2921023"/>
              <a:chOff x="4326213" y="2302319"/>
              <a:chExt cx="638931" cy="2472881"/>
            </a:xfrm>
          </p:grpSpPr>
          <p:sp>
            <p:nvSpPr>
              <p:cNvPr id="12" name="Round Same Side Corner Rectangle 10">
                <a:extLst>
                  <a:ext uri="{FF2B5EF4-FFF2-40B4-BE49-F238E27FC236}">
                    <a16:creationId xmlns:a16="http://schemas.microsoft.com/office/drawing/2014/main" id="{1D14584E-8BB6-479C-993B-AC6DE957EC5C}"/>
                  </a:ext>
                </a:extLst>
              </p:cNvPr>
              <p:cNvSpPr/>
              <p:nvPr/>
            </p:nvSpPr>
            <p:spPr>
              <a:xfrm rot="10800000">
                <a:off x="4326213" y="2590351"/>
                <a:ext cx="183341" cy="21848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E110277-4D0E-48A6-BACD-FDDCE0E14773}"/>
                  </a:ext>
                </a:extLst>
              </p:cNvPr>
              <p:cNvSpPr/>
              <p:nvPr/>
            </p:nvSpPr>
            <p:spPr>
              <a:xfrm>
                <a:off x="4389080" y="2302319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B77DFE-4A3E-4378-9D23-8FC57C55A4F4}"/>
                </a:ext>
              </a:extLst>
            </p:cNvPr>
            <p:cNvGrpSpPr/>
            <p:nvPr/>
          </p:nvGrpSpPr>
          <p:grpSpPr>
            <a:xfrm>
              <a:off x="4938107" y="3486400"/>
              <a:ext cx="757459" cy="1806962"/>
              <a:chOff x="4509151" y="3245461"/>
              <a:chExt cx="641249" cy="1529739"/>
            </a:xfrm>
          </p:grpSpPr>
          <p:sp>
            <p:nvSpPr>
              <p:cNvPr id="10" name="Round Same Side Corner Rectangle 11">
                <a:extLst>
                  <a:ext uri="{FF2B5EF4-FFF2-40B4-BE49-F238E27FC236}">
                    <a16:creationId xmlns:a16="http://schemas.microsoft.com/office/drawing/2014/main" id="{9FC970C8-AD28-451D-9733-E5E52ED4BBA3}"/>
                  </a:ext>
                </a:extLst>
              </p:cNvPr>
              <p:cNvSpPr/>
              <p:nvPr/>
            </p:nvSpPr>
            <p:spPr>
              <a:xfrm rot="10800000">
                <a:off x="4509151" y="3533493"/>
                <a:ext cx="183341" cy="124170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CA916E7-F7B6-415D-9344-685C31111D8B}"/>
                  </a:ext>
                </a:extLst>
              </p:cNvPr>
              <p:cNvSpPr/>
              <p:nvPr/>
            </p:nvSpPr>
            <p:spPr>
              <a:xfrm>
                <a:off x="4574336" y="3245461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8A57755-0C17-4AC4-99E0-5B1C1DCDBC23}"/>
              </a:ext>
            </a:extLst>
          </p:cNvPr>
          <p:cNvGrpSpPr/>
          <p:nvPr/>
        </p:nvGrpSpPr>
        <p:grpSpPr>
          <a:xfrm>
            <a:off x="7536161" y="4490851"/>
            <a:ext cx="3852000" cy="1335003"/>
            <a:chOff x="395534" y="3675890"/>
            <a:chExt cx="3972999" cy="133500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3C5D58-FE96-4F5E-9CC6-E9CC0F375512}"/>
                </a:ext>
              </a:extLst>
            </p:cNvPr>
            <p:cNvSpPr txBox="1"/>
            <p:nvPr/>
          </p:nvSpPr>
          <p:spPr>
            <a:xfrm>
              <a:off x="395534" y="3675890"/>
              <a:ext cx="397299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Non-Functional Requirements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DBA57C-5B53-4BA5-BFC2-D0DB4DA2B197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High performance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Reliability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friendly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Scalable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20DD5F-9666-48EA-98EF-56A713EB3E5C}"/>
              </a:ext>
            </a:extLst>
          </p:cNvPr>
          <p:cNvGrpSpPr/>
          <p:nvPr/>
        </p:nvGrpSpPr>
        <p:grpSpPr>
          <a:xfrm>
            <a:off x="621388" y="2328205"/>
            <a:ext cx="3852000" cy="2693498"/>
            <a:chOff x="395534" y="3829888"/>
            <a:chExt cx="3972999" cy="47419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E82278-47C2-4EBA-A309-9C29FE4C08E2}"/>
                </a:ext>
              </a:extLst>
            </p:cNvPr>
            <p:cNvSpPr txBox="1"/>
            <p:nvPr/>
          </p:nvSpPr>
          <p:spPr>
            <a:xfrm>
              <a:off x="395534" y="3829888"/>
              <a:ext cx="3972999" cy="921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Requirements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1E0391-18C3-4B18-AB79-7518BA737E7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308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Detect consumability of a given water sample real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Display results on mobile app in a user friendly way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Device to analyze the water sample</a:t>
              </a:r>
            </a:p>
          </p:txBody>
        </p:sp>
      </p:grp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8E62C2CD-4C77-43C8-AAD3-FC17A86E911E}"/>
              </a:ext>
            </a:extLst>
          </p:cNvPr>
          <p:cNvSpPr/>
          <p:nvPr/>
        </p:nvSpPr>
        <p:spPr>
          <a:xfrm flipH="1">
            <a:off x="6503590" y="2623910"/>
            <a:ext cx="335781" cy="2769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72C56574-BC7D-4016-8317-A561E1E04A5E}"/>
              </a:ext>
            </a:extLst>
          </p:cNvPr>
          <p:cNvSpPr/>
          <p:nvPr/>
        </p:nvSpPr>
        <p:spPr>
          <a:xfrm rot="18805991">
            <a:off x="5433711" y="3131092"/>
            <a:ext cx="343335" cy="339752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Block Arc 25">
            <a:extLst>
              <a:ext uri="{FF2B5EF4-FFF2-40B4-BE49-F238E27FC236}">
                <a16:creationId xmlns:a16="http://schemas.microsoft.com/office/drawing/2014/main" id="{8EF2BDD4-1BE7-4751-83B9-A9DBB716DAF0}"/>
              </a:ext>
            </a:extLst>
          </p:cNvPr>
          <p:cNvSpPr>
            <a:spLocks noChangeAspect="1"/>
          </p:cNvSpPr>
          <p:nvPr/>
        </p:nvSpPr>
        <p:spPr>
          <a:xfrm>
            <a:off x="5284738" y="4234730"/>
            <a:ext cx="243278" cy="35146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Rounded Rectangle 7">
            <a:extLst>
              <a:ext uri="{FF2B5EF4-FFF2-40B4-BE49-F238E27FC236}">
                <a16:creationId xmlns:a16="http://schemas.microsoft.com/office/drawing/2014/main" id="{1E6EDD68-DB3F-4603-8065-B9BA6F6FBB45}"/>
              </a:ext>
            </a:extLst>
          </p:cNvPr>
          <p:cNvSpPr/>
          <p:nvPr/>
        </p:nvSpPr>
        <p:spPr>
          <a:xfrm>
            <a:off x="6745034" y="3639017"/>
            <a:ext cx="250235" cy="457911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EB8E50D-6D72-41C9-B13D-FFCD07512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593" y="1971674"/>
            <a:ext cx="384711" cy="38471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8A7B0DF-78DC-46FE-80B9-57C3543AE36A}"/>
              </a:ext>
            </a:extLst>
          </p:cNvPr>
          <p:cNvGrpSpPr/>
          <p:nvPr/>
        </p:nvGrpSpPr>
        <p:grpSpPr>
          <a:xfrm>
            <a:off x="7542789" y="1595251"/>
            <a:ext cx="3852000" cy="2258332"/>
            <a:chOff x="395534" y="3675890"/>
            <a:chExt cx="3972999" cy="2258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81271CE-D1FF-4FC4-95FC-F314A52B85F9}"/>
                </a:ext>
              </a:extLst>
            </p:cNvPr>
            <p:cNvSpPr txBox="1"/>
            <p:nvPr/>
          </p:nvSpPr>
          <p:spPr>
            <a:xfrm>
              <a:off x="395534" y="3675890"/>
              <a:ext cx="397299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Functional Requirements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18399C-B9D5-4AA7-8768-A3DCF07AE5AC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Develop device to analyze a given water sample</a:t>
              </a:r>
            </a:p>
            <a:p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Transfer data to the cloud wirelessly and store data</a:t>
              </a:r>
            </a:p>
            <a:p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Predict consumability of water using neural 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871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187748-434E-4833-A9A2-066925E3D3A5}"/>
              </a:ext>
            </a:extLst>
          </p:cNvPr>
          <p:cNvSpPr/>
          <p:nvPr/>
        </p:nvSpPr>
        <p:spPr>
          <a:xfrm>
            <a:off x="6098063" y="2153634"/>
            <a:ext cx="45719" cy="28414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7E4EDA-6116-4903-A3A4-7A67CCC72FBB}"/>
              </a:ext>
            </a:extLst>
          </p:cNvPr>
          <p:cNvSpPr/>
          <p:nvPr/>
        </p:nvSpPr>
        <p:spPr>
          <a:xfrm>
            <a:off x="5630398" y="3126090"/>
            <a:ext cx="83246" cy="18690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F9F7C5-ECD2-4DEE-948F-B04CF6A0C6D6}"/>
              </a:ext>
            </a:extLst>
          </p:cNvPr>
          <p:cNvSpPr/>
          <p:nvPr/>
        </p:nvSpPr>
        <p:spPr>
          <a:xfrm>
            <a:off x="6468396" y="2943212"/>
            <a:ext cx="108000" cy="20518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92DE8D-93F1-4AEA-86DF-9EE9C82D46EE}"/>
              </a:ext>
            </a:extLst>
          </p:cNvPr>
          <p:cNvSpPr/>
          <p:nvPr/>
        </p:nvSpPr>
        <p:spPr>
          <a:xfrm>
            <a:off x="5225013" y="4059101"/>
            <a:ext cx="108000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20A298-7B66-47E9-9DA8-C1BF7A0B5F65}"/>
              </a:ext>
            </a:extLst>
          </p:cNvPr>
          <p:cNvSpPr/>
          <p:nvPr/>
        </p:nvSpPr>
        <p:spPr>
          <a:xfrm>
            <a:off x="6846553" y="4059101"/>
            <a:ext cx="108000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Freeform 18">
            <a:extLst>
              <a:ext uri="{FF2B5EF4-FFF2-40B4-BE49-F238E27FC236}">
                <a16:creationId xmlns:a16="http://schemas.microsoft.com/office/drawing/2014/main" id="{63295C36-B8F1-47CD-B795-351DBFE96084}"/>
              </a:ext>
            </a:extLst>
          </p:cNvPr>
          <p:cNvSpPr>
            <a:spLocks/>
          </p:cNvSpPr>
          <p:nvPr/>
        </p:nvSpPr>
        <p:spPr bwMode="auto">
          <a:xfrm flipH="1">
            <a:off x="5068173" y="4806847"/>
            <a:ext cx="2304256" cy="1690935"/>
          </a:xfrm>
          <a:custGeom>
            <a:avLst/>
            <a:gdLst/>
            <a:ahLst/>
            <a:cxnLst/>
            <a:rect l="l" t="t" r="r" b="b"/>
            <a:pathLst>
              <a:path w="2304256" h="1690935">
                <a:moveTo>
                  <a:pt x="2302739" y="0"/>
                </a:moveTo>
                <a:lnTo>
                  <a:pt x="270214" y="0"/>
                </a:lnTo>
                <a:lnTo>
                  <a:pt x="270214" y="25876"/>
                </a:lnTo>
                <a:lnTo>
                  <a:pt x="266297" y="60666"/>
                </a:lnTo>
                <a:lnTo>
                  <a:pt x="254549" y="96265"/>
                </a:lnTo>
                <a:lnTo>
                  <a:pt x="233402" y="139146"/>
                </a:lnTo>
                <a:lnTo>
                  <a:pt x="207556" y="178790"/>
                </a:lnTo>
                <a:lnTo>
                  <a:pt x="179359" y="213579"/>
                </a:lnTo>
                <a:lnTo>
                  <a:pt x="149597" y="249179"/>
                </a:lnTo>
                <a:lnTo>
                  <a:pt x="118268" y="281542"/>
                </a:lnTo>
                <a:lnTo>
                  <a:pt x="86938" y="313904"/>
                </a:lnTo>
                <a:lnTo>
                  <a:pt x="57176" y="349503"/>
                </a:lnTo>
                <a:lnTo>
                  <a:pt x="46994" y="359212"/>
                </a:lnTo>
                <a:lnTo>
                  <a:pt x="34462" y="371348"/>
                </a:lnTo>
                <a:lnTo>
                  <a:pt x="21148" y="385911"/>
                </a:lnTo>
                <a:lnTo>
                  <a:pt x="10182" y="400475"/>
                </a:lnTo>
                <a:lnTo>
                  <a:pt x="3134" y="418274"/>
                </a:lnTo>
                <a:lnTo>
                  <a:pt x="0" y="437691"/>
                </a:lnTo>
                <a:lnTo>
                  <a:pt x="3916" y="457918"/>
                </a:lnTo>
                <a:lnTo>
                  <a:pt x="14099" y="477336"/>
                </a:lnTo>
                <a:lnTo>
                  <a:pt x="31329" y="493517"/>
                </a:lnTo>
                <a:lnTo>
                  <a:pt x="50910" y="504844"/>
                </a:lnTo>
                <a:lnTo>
                  <a:pt x="75190" y="515362"/>
                </a:lnTo>
                <a:lnTo>
                  <a:pt x="101037" y="524261"/>
                </a:lnTo>
                <a:lnTo>
                  <a:pt x="126883" y="533162"/>
                </a:lnTo>
                <a:lnTo>
                  <a:pt x="151947" y="542060"/>
                </a:lnTo>
                <a:lnTo>
                  <a:pt x="176227" y="552579"/>
                </a:lnTo>
                <a:lnTo>
                  <a:pt x="198157" y="563906"/>
                </a:lnTo>
                <a:lnTo>
                  <a:pt x="213822" y="578469"/>
                </a:lnTo>
                <a:lnTo>
                  <a:pt x="209123" y="597886"/>
                </a:lnTo>
                <a:lnTo>
                  <a:pt x="200507" y="615686"/>
                </a:lnTo>
                <a:lnTo>
                  <a:pt x="191891" y="634295"/>
                </a:lnTo>
                <a:lnTo>
                  <a:pt x="182493" y="652094"/>
                </a:lnTo>
                <a:lnTo>
                  <a:pt x="173877" y="669893"/>
                </a:lnTo>
                <a:lnTo>
                  <a:pt x="167611" y="687693"/>
                </a:lnTo>
                <a:lnTo>
                  <a:pt x="165262" y="703874"/>
                </a:lnTo>
                <a:lnTo>
                  <a:pt x="166828" y="721673"/>
                </a:lnTo>
                <a:lnTo>
                  <a:pt x="175443" y="737855"/>
                </a:lnTo>
                <a:lnTo>
                  <a:pt x="191108" y="754036"/>
                </a:lnTo>
                <a:lnTo>
                  <a:pt x="213822" y="770218"/>
                </a:lnTo>
                <a:lnTo>
                  <a:pt x="209123" y="783163"/>
                </a:lnTo>
                <a:lnTo>
                  <a:pt x="202073" y="796108"/>
                </a:lnTo>
                <a:lnTo>
                  <a:pt x="196591" y="811480"/>
                </a:lnTo>
                <a:lnTo>
                  <a:pt x="195024" y="827661"/>
                </a:lnTo>
                <a:lnTo>
                  <a:pt x="198157" y="843843"/>
                </a:lnTo>
                <a:lnTo>
                  <a:pt x="206773" y="858406"/>
                </a:lnTo>
                <a:lnTo>
                  <a:pt x="217738" y="869733"/>
                </a:lnTo>
                <a:lnTo>
                  <a:pt x="231836" y="880250"/>
                </a:lnTo>
                <a:lnTo>
                  <a:pt x="245934" y="887532"/>
                </a:lnTo>
                <a:lnTo>
                  <a:pt x="259249" y="896432"/>
                </a:lnTo>
                <a:lnTo>
                  <a:pt x="271781" y="908568"/>
                </a:lnTo>
                <a:lnTo>
                  <a:pt x="278829" y="921513"/>
                </a:lnTo>
                <a:lnTo>
                  <a:pt x="285878" y="944976"/>
                </a:lnTo>
                <a:lnTo>
                  <a:pt x="285878" y="971675"/>
                </a:lnTo>
                <a:lnTo>
                  <a:pt x="283529" y="996756"/>
                </a:lnTo>
                <a:lnTo>
                  <a:pt x="277263" y="1022646"/>
                </a:lnTo>
                <a:lnTo>
                  <a:pt x="271781" y="1047727"/>
                </a:lnTo>
                <a:lnTo>
                  <a:pt x="267865" y="1070381"/>
                </a:lnTo>
                <a:lnTo>
                  <a:pt x="264732" y="1102744"/>
                </a:lnTo>
                <a:lnTo>
                  <a:pt x="267865" y="1131870"/>
                </a:lnTo>
                <a:lnTo>
                  <a:pt x="276480" y="1158569"/>
                </a:lnTo>
                <a:lnTo>
                  <a:pt x="287445" y="1182033"/>
                </a:lnTo>
                <a:lnTo>
                  <a:pt x="303109" y="1200640"/>
                </a:lnTo>
                <a:lnTo>
                  <a:pt x="323474" y="1218440"/>
                </a:lnTo>
                <a:lnTo>
                  <a:pt x="343054" y="1233004"/>
                </a:lnTo>
                <a:lnTo>
                  <a:pt x="365767" y="1245140"/>
                </a:lnTo>
                <a:lnTo>
                  <a:pt x="388482" y="1255658"/>
                </a:lnTo>
                <a:lnTo>
                  <a:pt x="411195" y="1261321"/>
                </a:lnTo>
                <a:lnTo>
                  <a:pt x="452706" y="1268603"/>
                </a:lnTo>
                <a:lnTo>
                  <a:pt x="496567" y="1271839"/>
                </a:lnTo>
                <a:lnTo>
                  <a:pt x="542777" y="1270221"/>
                </a:lnTo>
                <a:lnTo>
                  <a:pt x="588205" y="1265367"/>
                </a:lnTo>
                <a:lnTo>
                  <a:pt x="633632" y="1259702"/>
                </a:lnTo>
                <a:lnTo>
                  <a:pt x="676710" y="1250803"/>
                </a:lnTo>
                <a:lnTo>
                  <a:pt x="715087" y="1240286"/>
                </a:lnTo>
                <a:lnTo>
                  <a:pt x="748766" y="1228958"/>
                </a:lnTo>
                <a:lnTo>
                  <a:pt x="762864" y="1224104"/>
                </a:lnTo>
                <a:lnTo>
                  <a:pt x="781662" y="1218440"/>
                </a:lnTo>
                <a:lnTo>
                  <a:pt x="802025" y="1212777"/>
                </a:lnTo>
                <a:lnTo>
                  <a:pt x="823173" y="1207113"/>
                </a:lnTo>
                <a:lnTo>
                  <a:pt x="845886" y="1203877"/>
                </a:lnTo>
                <a:lnTo>
                  <a:pt x="868600" y="1202259"/>
                </a:lnTo>
                <a:lnTo>
                  <a:pt x="888180" y="1205495"/>
                </a:lnTo>
                <a:lnTo>
                  <a:pt x="905412" y="1212777"/>
                </a:lnTo>
                <a:lnTo>
                  <a:pt x="921076" y="1227340"/>
                </a:lnTo>
                <a:lnTo>
                  <a:pt x="935175" y="1250803"/>
                </a:lnTo>
                <a:lnTo>
                  <a:pt x="948489" y="1280738"/>
                </a:lnTo>
                <a:lnTo>
                  <a:pt x="961021" y="1315528"/>
                </a:lnTo>
                <a:lnTo>
                  <a:pt x="971203" y="1355173"/>
                </a:lnTo>
                <a:lnTo>
                  <a:pt x="981385" y="1396435"/>
                </a:lnTo>
                <a:lnTo>
                  <a:pt x="990000" y="1439316"/>
                </a:lnTo>
                <a:lnTo>
                  <a:pt x="997832" y="1483005"/>
                </a:lnTo>
                <a:lnTo>
                  <a:pt x="1005665" y="1525886"/>
                </a:lnTo>
                <a:lnTo>
                  <a:pt x="1011148" y="1565530"/>
                </a:lnTo>
                <a:lnTo>
                  <a:pt x="1018196" y="1602747"/>
                </a:lnTo>
                <a:lnTo>
                  <a:pt x="1023680" y="1633491"/>
                </a:lnTo>
                <a:lnTo>
                  <a:pt x="1028379" y="1660191"/>
                </a:lnTo>
                <a:lnTo>
                  <a:pt x="1134898" y="1678799"/>
                </a:lnTo>
                <a:lnTo>
                  <a:pt x="1242983" y="1689317"/>
                </a:lnTo>
                <a:lnTo>
                  <a:pt x="1354201" y="1690935"/>
                </a:lnTo>
                <a:lnTo>
                  <a:pt x="1467769" y="1685272"/>
                </a:lnTo>
                <a:lnTo>
                  <a:pt x="1585253" y="1669090"/>
                </a:lnTo>
                <a:lnTo>
                  <a:pt x="1705871" y="1646436"/>
                </a:lnTo>
                <a:lnTo>
                  <a:pt x="1829621" y="1615692"/>
                </a:lnTo>
                <a:lnTo>
                  <a:pt x="1959636" y="1577666"/>
                </a:lnTo>
                <a:lnTo>
                  <a:pt x="2093568" y="1533168"/>
                </a:lnTo>
                <a:lnTo>
                  <a:pt x="2078686" y="1496759"/>
                </a:lnTo>
                <a:lnTo>
                  <a:pt x="2064589" y="1455497"/>
                </a:lnTo>
                <a:lnTo>
                  <a:pt x="2052057" y="1410189"/>
                </a:lnTo>
                <a:lnTo>
                  <a:pt x="2039525" y="1365691"/>
                </a:lnTo>
                <a:lnTo>
                  <a:pt x="2027777" y="1326046"/>
                </a:lnTo>
                <a:lnTo>
                  <a:pt x="2015246" y="1293683"/>
                </a:lnTo>
                <a:lnTo>
                  <a:pt x="2006630" y="1271839"/>
                </a:lnTo>
                <a:lnTo>
                  <a:pt x="1996448" y="1241903"/>
                </a:lnTo>
                <a:lnTo>
                  <a:pt x="1986266" y="1207922"/>
                </a:lnTo>
                <a:lnTo>
                  <a:pt x="1975300" y="1169896"/>
                </a:lnTo>
                <a:lnTo>
                  <a:pt x="1965119" y="1130252"/>
                </a:lnTo>
                <a:lnTo>
                  <a:pt x="1954937" y="1088990"/>
                </a:lnTo>
                <a:lnTo>
                  <a:pt x="1946321" y="1047727"/>
                </a:lnTo>
                <a:lnTo>
                  <a:pt x="1940839" y="1009701"/>
                </a:lnTo>
                <a:lnTo>
                  <a:pt x="1936923" y="973293"/>
                </a:lnTo>
                <a:lnTo>
                  <a:pt x="1935356" y="943358"/>
                </a:lnTo>
                <a:lnTo>
                  <a:pt x="1936923" y="918276"/>
                </a:lnTo>
                <a:lnTo>
                  <a:pt x="1949455" y="865687"/>
                </a:lnTo>
                <a:lnTo>
                  <a:pt x="1965119" y="817143"/>
                </a:lnTo>
                <a:lnTo>
                  <a:pt x="1984700" y="771026"/>
                </a:lnTo>
                <a:lnTo>
                  <a:pt x="2008980" y="730573"/>
                </a:lnTo>
                <a:lnTo>
                  <a:pt x="2045008" y="680412"/>
                </a:lnTo>
                <a:lnTo>
                  <a:pt x="2081820" y="630249"/>
                </a:lnTo>
                <a:lnTo>
                  <a:pt x="2118631" y="581705"/>
                </a:lnTo>
                <a:lnTo>
                  <a:pt x="2156226" y="529925"/>
                </a:lnTo>
                <a:lnTo>
                  <a:pt x="2189904" y="477336"/>
                </a:lnTo>
                <a:lnTo>
                  <a:pt x="2222800" y="423128"/>
                </a:lnTo>
                <a:lnTo>
                  <a:pt x="2250214" y="364066"/>
                </a:lnTo>
                <a:lnTo>
                  <a:pt x="2272927" y="300959"/>
                </a:lnTo>
                <a:lnTo>
                  <a:pt x="2290158" y="227334"/>
                </a:lnTo>
                <a:lnTo>
                  <a:pt x="2299557" y="152091"/>
                </a:lnTo>
                <a:lnTo>
                  <a:pt x="2304256" y="7522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9" name="Pentagon 10">
            <a:extLst>
              <a:ext uri="{FF2B5EF4-FFF2-40B4-BE49-F238E27FC236}">
                <a16:creationId xmlns:a16="http://schemas.microsoft.com/office/drawing/2014/main" id="{0AADD642-0B32-4075-930B-6CF866CC0EA9}"/>
              </a:ext>
            </a:extLst>
          </p:cNvPr>
          <p:cNvSpPr/>
          <p:nvPr/>
        </p:nvSpPr>
        <p:spPr>
          <a:xfrm>
            <a:off x="6865962" y="4059101"/>
            <a:ext cx="1898526" cy="484632"/>
          </a:xfrm>
          <a:prstGeom prst="homePlate">
            <a:avLst/>
          </a:prstGeom>
          <a:solidFill>
            <a:schemeClr val="accent3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Pentagon 14">
            <a:extLst>
              <a:ext uri="{FF2B5EF4-FFF2-40B4-BE49-F238E27FC236}">
                <a16:creationId xmlns:a16="http://schemas.microsoft.com/office/drawing/2014/main" id="{7EB885E5-F95F-4444-B0F7-5D1AF6658A7D}"/>
              </a:ext>
            </a:extLst>
          </p:cNvPr>
          <p:cNvSpPr/>
          <p:nvPr/>
        </p:nvSpPr>
        <p:spPr>
          <a:xfrm>
            <a:off x="6456040" y="2458580"/>
            <a:ext cx="1898526" cy="484632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Pentagon 15">
            <a:extLst>
              <a:ext uri="{FF2B5EF4-FFF2-40B4-BE49-F238E27FC236}">
                <a16:creationId xmlns:a16="http://schemas.microsoft.com/office/drawing/2014/main" id="{89E741F7-0904-4D78-AB6A-44FA2C446555}"/>
              </a:ext>
            </a:extLst>
          </p:cNvPr>
          <p:cNvSpPr/>
          <p:nvPr/>
        </p:nvSpPr>
        <p:spPr>
          <a:xfrm flipH="1">
            <a:off x="3415406" y="4059101"/>
            <a:ext cx="1898526" cy="484632"/>
          </a:xfrm>
          <a:prstGeom prst="homePlate">
            <a:avLst/>
          </a:prstGeom>
          <a:solidFill>
            <a:schemeClr val="accent3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Pentagon 16">
            <a:extLst>
              <a:ext uri="{FF2B5EF4-FFF2-40B4-BE49-F238E27FC236}">
                <a16:creationId xmlns:a16="http://schemas.microsoft.com/office/drawing/2014/main" id="{32B77047-4FD5-4C65-9514-AFFCD53CB0CE}"/>
              </a:ext>
            </a:extLst>
          </p:cNvPr>
          <p:cNvSpPr/>
          <p:nvPr/>
        </p:nvSpPr>
        <p:spPr>
          <a:xfrm flipH="1">
            <a:off x="3364811" y="2641458"/>
            <a:ext cx="2352621" cy="484632"/>
          </a:xfrm>
          <a:prstGeom prst="homePlat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Pentagon 30">
            <a:extLst>
              <a:ext uri="{FF2B5EF4-FFF2-40B4-BE49-F238E27FC236}">
                <a16:creationId xmlns:a16="http://schemas.microsoft.com/office/drawing/2014/main" id="{D996E087-40CD-42D8-8BF8-FCEDAA5616EA}"/>
              </a:ext>
            </a:extLst>
          </p:cNvPr>
          <p:cNvSpPr/>
          <p:nvPr/>
        </p:nvSpPr>
        <p:spPr>
          <a:xfrm>
            <a:off x="4476002" y="1669002"/>
            <a:ext cx="3211003" cy="484632"/>
          </a:xfrm>
          <a:custGeom>
            <a:avLst/>
            <a:gdLst/>
            <a:ahLst/>
            <a:cxnLst/>
            <a:rect l="l" t="t" r="r" b="b"/>
            <a:pathLst>
              <a:path w="3211003" h="484632">
                <a:moveTo>
                  <a:pt x="242316" y="0"/>
                </a:moveTo>
                <a:lnTo>
                  <a:pt x="1591003" y="0"/>
                </a:lnTo>
                <a:lnTo>
                  <a:pt x="1620000" y="0"/>
                </a:lnTo>
                <a:lnTo>
                  <a:pt x="2968687" y="0"/>
                </a:lnTo>
                <a:lnTo>
                  <a:pt x="3211003" y="242316"/>
                </a:lnTo>
                <a:lnTo>
                  <a:pt x="2968687" y="484632"/>
                </a:lnTo>
                <a:lnTo>
                  <a:pt x="1620000" y="484632"/>
                </a:lnTo>
                <a:lnTo>
                  <a:pt x="1591003" y="484632"/>
                </a:lnTo>
                <a:lnTo>
                  <a:pt x="242316" y="484632"/>
                </a:lnTo>
                <a:lnTo>
                  <a:pt x="0" y="242316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874444-B4E1-439F-9DC8-04C7A08EC6B7}"/>
              </a:ext>
            </a:extLst>
          </p:cNvPr>
          <p:cNvSpPr/>
          <p:nvPr/>
        </p:nvSpPr>
        <p:spPr>
          <a:xfrm>
            <a:off x="1568069" y="1449653"/>
            <a:ext cx="30601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800"/>
              </a:spcAft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</a:rPr>
              <a:t>Define the Scope and Objectives - </a:t>
            </a:r>
            <a:r>
              <a:rPr lang="en-US" b="1" dirty="0">
                <a:solidFill>
                  <a:srgbClr val="477D11"/>
                </a:solidFill>
                <a:latin typeface="Arial" panose="020B0604020202020204" pitchFamily="34" charset="0"/>
              </a:rPr>
              <a:t>Included in Project Proposal</a:t>
            </a:r>
            <a:endParaRPr lang="en-US" dirty="0">
              <a:solidFill>
                <a:srgbClr val="477D1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328E2A-9F2C-41D1-9E3A-59361E4A3B07}"/>
              </a:ext>
            </a:extLst>
          </p:cNvPr>
          <p:cNvSpPr/>
          <p:nvPr/>
        </p:nvSpPr>
        <p:spPr>
          <a:xfrm>
            <a:off x="7687005" y="1575468"/>
            <a:ext cx="4016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800"/>
              </a:spcAft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</a:rPr>
              <a:t>Define the Deliverables - </a:t>
            </a:r>
            <a:r>
              <a:rPr lang="en-US" b="1" dirty="0">
                <a:solidFill>
                  <a:srgbClr val="477D11"/>
                </a:solidFill>
                <a:latin typeface="Arial" panose="020B0604020202020204" pitchFamily="34" charset="0"/>
              </a:rPr>
              <a:t>Included in Project Proposal</a:t>
            </a:r>
            <a:endParaRPr lang="en-US" dirty="0">
              <a:solidFill>
                <a:srgbClr val="477D1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6DAF62-CF7C-4E90-93FD-2F6F17D714FA}"/>
              </a:ext>
            </a:extLst>
          </p:cNvPr>
          <p:cNvSpPr/>
          <p:nvPr/>
        </p:nvSpPr>
        <p:spPr>
          <a:xfrm>
            <a:off x="8354566" y="2432363"/>
            <a:ext cx="4016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800"/>
              </a:spcAft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</a:rPr>
              <a:t>Project Planning - </a:t>
            </a:r>
            <a:r>
              <a:rPr lang="en-US" b="1" dirty="0">
                <a:solidFill>
                  <a:srgbClr val="477D11"/>
                </a:solidFill>
                <a:latin typeface="Arial" panose="020B0604020202020204" pitchFamily="34" charset="0"/>
              </a:rPr>
              <a:t>Work Breakdown Structure</a:t>
            </a:r>
            <a:endParaRPr lang="en-US" dirty="0">
              <a:solidFill>
                <a:srgbClr val="477D1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3B2670-CA92-40FE-8AF8-ECE3F933EE6F}"/>
              </a:ext>
            </a:extLst>
          </p:cNvPr>
          <p:cNvSpPr/>
          <p:nvPr/>
        </p:nvSpPr>
        <p:spPr>
          <a:xfrm>
            <a:off x="705660" y="2751696"/>
            <a:ext cx="33118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800"/>
              </a:spcAft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</a:rPr>
              <a:t>Communication - </a:t>
            </a:r>
            <a:r>
              <a:rPr lang="en-US" b="1" dirty="0">
                <a:solidFill>
                  <a:srgbClr val="477D11"/>
                </a:solidFill>
                <a:latin typeface="Arial" panose="020B0604020202020204" pitchFamily="34" charset="0"/>
              </a:rPr>
              <a:t>Teams/WhatsApp/Google Hangouts</a:t>
            </a:r>
            <a:endParaRPr lang="en-US" dirty="0">
              <a:solidFill>
                <a:srgbClr val="477D1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074A29-E2F4-4BFC-BF6D-777D12947AE4}"/>
              </a:ext>
            </a:extLst>
          </p:cNvPr>
          <p:cNvSpPr/>
          <p:nvPr/>
        </p:nvSpPr>
        <p:spPr>
          <a:xfrm>
            <a:off x="574218" y="4263006"/>
            <a:ext cx="3311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800"/>
              </a:spcAft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</a:rPr>
              <a:t>Tracking and Reporting Project Progress - </a:t>
            </a:r>
            <a:r>
              <a:rPr lang="en-US" b="1" dirty="0">
                <a:solidFill>
                  <a:srgbClr val="477D11"/>
                </a:solidFill>
                <a:latin typeface="Arial" panose="020B0604020202020204" pitchFamily="34" charset="0"/>
              </a:rPr>
              <a:t>Teams</a:t>
            </a:r>
            <a:endParaRPr lang="en-US" dirty="0">
              <a:solidFill>
                <a:srgbClr val="477D1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7C0F37-655A-47D0-A140-0EFC160DFB4F}"/>
              </a:ext>
            </a:extLst>
          </p:cNvPr>
          <p:cNvSpPr/>
          <p:nvPr/>
        </p:nvSpPr>
        <p:spPr>
          <a:xfrm>
            <a:off x="8783897" y="3978251"/>
            <a:ext cx="3605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800"/>
              </a:spcAft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</a:rPr>
              <a:t>Version Controlling/ coordination – </a:t>
            </a:r>
            <a:r>
              <a:rPr lang="en-US" b="1" dirty="0">
                <a:solidFill>
                  <a:srgbClr val="477D11"/>
                </a:solidFill>
                <a:latin typeface="Arial" panose="020B0604020202020204" pitchFamily="34" charset="0"/>
              </a:rPr>
              <a:t>GitLab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C63AF2-E989-413E-814A-21DA37680A9C}"/>
              </a:ext>
            </a:extLst>
          </p:cNvPr>
          <p:cNvSpPr/>
          <p:nvPr/>
        </p:nvSpPr>
        <p:spPr>
          <a:xfrm>
            <a:off x="566931" y="5153578"/>
            <a:ext cx="3589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</a:rPr>
              <a:t>Risk Management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-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477D11"/>
                </a:solidFill>
                <a:latin typeface="Arial" panose="020B0604020202020204" pitchFamily="34" charset="0"/>
              </a:rPr>
              <a:t>Exploring Backup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08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7FC1BAF-1178-4C25-9B68-4CAA85850D35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5" r="12475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4F0CE34-D5CF-4C24-87B7-C1022B550718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1" r="16741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01E6C1B-315B-4830-BC51-0D64D3C3C6D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4" r="29074"/>
          <a:stretch>
            <a:fillRect/>
          </a:stretch>
        </p:blipFill>
        <p:spPr/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01766E6-3B4B-4B74-ADC6-44164B815A37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6395323" cy="72424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Commercial Purpose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92680F-7827-4EB4-8C47-21BEE4BD9022}"/>
              </a:ext>
            </a:extLst>
          </p:cNvPr>
          <p:cNvGrpSpPr/>
          <p:nvPr/>
        </p:nvGrpSpPr>
        <p:grpSpPr>
          <a:xfrm>
            <a:off x="670711" y="2332706"/>
            <a:ext cx="4107160" cy="493882"/>
            <a:chOff x="670711" y="2332706"/>
            <a:chExt cx="4107160" cy="493882"/>
          </a:xfrm>
        </p:grpSpPr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0224D828-77BB-4833-B9F2-09E48398044C}"/>
                </a:ext>
              </a:extLst>
            </p:cNvPr>
            <p:cNvSpPr/>
            <p:nvPr/>
          </p:nvSpPr>
          <p:spPr>
            <a:xfrm rot="5400000">
              <a:off x="2477350" y="526067"/>
              <a:ext cx="493882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601F1B-4E83-4A55-925D-FEFC830B3D9A}"/>
                </a:ext>
              </a:extLst>
            </p:cNvPr>
            <p:cNvSpPr txBox="1"/>
            <p:nvPr/>
          </p:nvSpPr>
          <p:spPr>
            <a:xfrm>
              <a:off x="1510174" y="2418064"/>
              <a:ext cx="241756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New water sources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C47468-E8A6-4F1E-BC17-C0DBDD81A732}"/>
              </a:ext>
            </a:extLst>
          </p:cNvPr>
          <p:cNvGrpSpPr/>
          <p:nvPr/>
        </p:nvGrpSpPr>
        <p:grpSpPr>
          <a:xfrm>
            <a:off x="670711" y="3924301"/>
            <a:ext cx="4107160" cy="493882"/>
            <a:chOff x="670711" y="4361623"/>
            <a:chExt cx="4107160" cy="493882"/>
          </a:xfrm>
        </p:grpSpPr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4C0D281F-E95B-459B-BF18-A23BFCDEFB58}"/>
                </a:ext>
              </a:extLst>
            </p:cNvPr>
            <p:cNvSpPr/>
            <p:nvPr/>
          </p:nvSpPr>
          <p:spPr>
            <a:xfrm rot="5400000">
              <a:off x="2477350" y="2554984"/>
              <a:ext cx="493882" cy="4107160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858607-0B79-484D-8DF2-67CDBE22CF8E}"/>
                </a:ext>
              </a:extLst>
            </p:cNvPr>
            <p:cNvSpPr txBox="1"/>
            <p:nvPr/>
          </p:nvSpPr>
          <p:spPr>
            <a:xfrm>
              <a:off x="1510174" y="4446982"/>
              <a:ext cx="241756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Existing water plants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2625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084E4B-5F7E-4B0D-9538-D7ABEB183593}"/>
              </a:ext>
            </a:extLst>
          </p:cNvPr>
          <p:cNvSpPr/>
          <p:nvPr/>
        </p:nvSpPr>
        <p:spPr>
          <a:xfrm>
            <a:off x="7857460" y="1"/>
            <a:ext cx="4334539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857460" y="2629120"/>
            <a:ext cx="433453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Questions?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08CCCB-27DD-48E0-B259-32F260C6113A}"/>
              </a:ext>
            </a:extLst>
          </p:cNvPr>
          <p:cNvSpPr txBox="1"/>
          <p:nvPr/>
        </p:nvSpPr>
        <p:spPr>
          <a:xfrm>
            <a:off x="2413745" y="449573"/>
            <a:ext cx="73645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RESEARCH OBJECTIVE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9D4EA-8352-4988-9E2A-545C68E34FCE}"/>
              </a:ext>
            </a:extLst>
          </p:cNvPr>
          <p:cNvSpPr txBox="1"/>
          <p:nvPr/>
        </p:nvSpPr>
        <p:spPr>
          <a:xfrm>
            <a:off x="1192695" y="2690336"/>
            <a:ext cx="55791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To come up with an effective solution to analyze the quality of ground water by predicting its Water Quality Index (WQI) to help the users for a safe usage and then predict the availability of safe water source based on seasonal changes.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849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0FD89C-9E68-4030-B029-E6A80C7EB1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" y="1086675"/>
            <a:ext cx="11052313" cy="5698435"/>
          </a:xfrm>
          <a:prstGeom prst="rect">
            <a:avLst/>
          </a:prstGeom>
        </p:spPr>
      </p:pic>
      <p:sp>
        <p:nvSpPr>
          <p:cNvPr id="3" name="제목 3">
            <a:extLst>
              <a:ext uri="{FF2B5EF4-FFF2-40B4-BE49-F238E27FC236}">
                <a16:creationId xmlns:a16="http://schemas.microsoft.com/office/drawing/2014/main" id="{510BE34C-1243-42F0-8CBA-A0BE0133F733}"/>
              </a:ext>
            </a:extLst>
          </p:cNvPr>
          <p:cNvSpPr txBox="1">
            <a:spLocks/>
          </p:cNvSpPr>
          <p:nvPr/>
        </p:nvSpPr>
        <p:spPr>
          <a:xfrm>
            <a:off x="2726341" y="55602"/>
            <a:ext cx="7080265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1"/>
                </a:solidFill>
              </a:rPr>
              <a:t>System Overview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586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CE4690-1AFD-4CC0-9895-5347F062C7CD}"/>
              </a:ext>
            </a:extLst>
          </p:cNvPr>
          <p:cNvGrpSpPr/>
          <p:nvPr/>
        </p:nvGrpSpPr>
        <p:grpSpPr>
          <a:xfrm>
            <a:off x="5207975" y="638261"/>
            <a:ext cx="6983876" cy="1711842"/>
            <a:chOff x="5207975" y="2573079"/>
            <a:chExt cx="6983876" cy="171184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123795-762E-4402-A933-1FD29AA481A7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95DA75-0FE1-4972-966B-60307CD1A333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E95AF53-57B0-49D1-AD90-7664689E1783}"/>
              </a:ext>
            </a:extLst>
          </p:cNvPr>
          <p:cNvSpPr txBox="1"/>
          <p:nvPr/>
        </p:nvSpPr>
        <p:spPr>
          <a:xfrm>
            <a:off x="5847907" y="773514"/>
            <a:ext cx="634409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INDIVIDUAL COMPONENTS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538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638261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847907" y="773514"/>
            <a:ext cx="634409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DEVICE AND TECHNOLOGY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207975" y="2828835"/>
            <a:ext cx="634401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IT16175280</a:t>
            </a:r>
          </a:p>
          <a:p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ALAHAKOON AMPB</a:t>
            </a:r>
            <a:endParaRPr lang="ko-KR" altLang="en-US" sz="3600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666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BE1BA-6946-4A3E-A120-838D9AB5C2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rgbClr val="0070C0"/>
                </a:solidFill>
              </a:rPr>
              <a:t>Iot</a:t>
            </a:r>
            <a:r>
              <a:rPr lang="en-US" dirty="0">
                <a:solidFill>
                  <a:srgbClr val="0070C0"/>
                </a:solidFill>
              </a:rPr>
              <a:t> Device Implementation	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DC588A-F300-41FE-BBE9-BE951F7AEC1B}"/>
              </a:ext>
            </a:extLst>
          </p:cNvPr>
          <p:cNvSpPr/>
          <p:nvPr/>
        </p:nvSpPr>
        <p:spPr>
          <a:xfrm>
            <a:off x="5075582" y="2623996"/>
            <a:ext cx="5538788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Research Problem</a:t>
            </a:r>
          </a:p>
          <a:p>
            <a:endParaRPr lang="en-US" sz="2400" b="1" dirty="0"/>
          </a:p>
          <a:p>
            <a:pPr lvl="1" algn="ctr"/>
            <a:r>
              <a:rPr lang="en-US" sz="2000" dirty="0"/>
              <a:t>Lack of smart app to predict the quality of ground water and lack of device to gather real time water quality parameters created the research gap.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516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5A219A-158B-4B96-B5F6-2DF419F0C5FE}"/>
              </a:ext>
            </a:extLst>
          </p:cNvPr>
          <p:cNvSpPr/>
          <p:nvPr/>
        </p:nvSpPr>
        <p:spPr>
          <a:xfrm>
            <a:off x="1359877" y="1723292"/>
            <a:ext cx="5134708" cy="426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22462C-337E-4001-9617-0C27FB23449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rgbClr val="0070C0"/>
                </a:solidFill>
              </a:rPr>
              <a:t>Iot</a:t>
            </a:r>
            <a:r>
              <a:rPr lang="en-US" dirty="0">
                <a:solidFill>
                  <a:srgbClr val="0070C0"/>
                </a:solidFill>
              </a:rPr>
              <a:t> Device Implementation	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F26578-FA67-41BB-9469-207842061E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01713" y="3002398"/>
            <a:ext cx="1280921" cy="732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B78A3-A74C-4C9B-888B-7EBD765BA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90942" y="3052215"/>
            <a:ext cx="1263520" cy="6158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8311F4-C355-4256-9C42-740743AE91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292" y="2147099"/>
            <a:ext cx="496399" cy="58127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46B4FA1-F687-4D4F-A400-32F328B82702}"/>
              </a:ext>
            </a:extLst>
          </p:cNvPr>
          <p:cNvSpPr/>
          <p:nvPr/>
        </p:nvSpPr>
        <p:spPr>
          <a:xfrm>
            <a:off x="1850413" y="4328739"/>
            <a:ext cx="850655" cy="38687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ph</a:t>
            </a:r>
            <a:r>
              <a:rPr lang="en-US" sz="1000" dirty="0"/>
              <a:t> sensor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AF28592-C31C-40EC-9BEE-403496B1DF81}"/>
              </a:ext>
            </a:extLst>
          </p:cNvPr>
          <p:cNvSpPr/>
          <p:nvPr/>
        </p:nvSpPr>
        <p:spPr>
          <a:xfrm>
            <a:off x="2218590" y="4935369"/>
            <a:ext cx="1348155" cy="53926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Temperature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913088-7AE3-4668-9F50-7EC6E82FC5F1}"/>
              </a:ext>
            </a:extLst>
          </p:cNvPr>
          <p:cNvSpPr/>
          <p:nvPr/>
        </p:nvSpPr>
        <p:spPr>
          <a:xfrm>
            <a:off x="4348346" y="4571965"/>
            <a:ext cx="1018808" cy="63303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Turbidity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81C3AA-10D5-4F2C-B842-937BABC32CA9}"/>
              </a:ext>
            </a:extLst>
          </p:cNvPr>
          <p:cNvSpPr/>
          <p:nvPr/>
        </p:nvSpPr>
        <p:spPr>
          <a:xfrm>
            <a:off x="4946223" y="4097169"/>
            <a:ext cx="1406769" cy="5099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Conductivity</a:t>
            </a:r>
          </a:p>
        </p:txBody>
      </p:sp>
      <p:sp>
        <p:nvSpPr>
          <p:cNvPr id="15" name="Bent Arrow 18">
            <a:extLst>
              <a:ext uri="{FF2B5EF4-FFF2-40B4-BE49-F238E27FC236}">
                <a16:creationId xmlns:a16="http://schemas.microsoft.com/office/drawing/2014/main" id="{B1F1989E-4CC7-4A68-AA7C-B437F2535319}"/>
              </a:ext>
            </a:extLst>
          </p:cNvPr>
          <p:cNvSpPr/>
          <p:nvPr/>
        </p:nvSpPr>
        <p:spPr>
          <a:xfrm>
            <a:off x="2538046" y="2274277"/>
            <a:ext cx="709245" cy="454092"/>
          </a:xfrm>
          <a:prstGeom prst="ben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Left-Up Arrow 19">
            <a:extLst>
              <a:ext uri="{FF2B5EF4-FFF2-40B4-BE49-F238E27FC236}">
                <a16:creationId xmlns:a16="http://schemas.microsoft.com/office/drawing/2014/main" id="{EFCDAAD3-E932-4422-B385-21048A779973}"/>
              </a:ext>
            </a:extLst>
          </p:cNvPr>
          <p:cNvSpPr/>
          <p:nvPr/>
        </p:nvSpPr>
        <p:spPr>
          <a:xfrm rot="16200000">
            <a:off x="3949300" y="2187730"/>
            <a:ext cx="454091" cy="627184"/>
          </a:xfrm>
          <a:prstGeom prst="leftUp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23">
            <a:extLst>
              <a:ext uri="{FF2B5EF4-FFF2-40B4-BE49-F238E27FC236}">
                <a16:creationId xmlns:a16="http://schemas.microsoft.com/office/drawing/2014/main" id="{A7740846-B92D-45EC-A589-0AE7C7463449}"/>
              </a:ext>
            </a:extLst>
          </p:cNvPr>
          <p:cNvCxnSpPr>
            <a:stCxn id="11" idx="6"/>
          </p:cNvCxnSpPr>
          <p:nvPr/>
        </p:nvCxnSpPr>
        <p:spPr>
          <a:xfrm flipV="1">
            <a:off x="2701068" y="2904393"/>
            <a:ext cx="1900604" cy="161778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25">
            <a:extLst>
              <a:ext uri="{FF2B5EF4-FFF2-40B4-BE49-F238E27FC236}">
                <a16:creationId xmlns:a16="http://schemas.microsoft.com/office/drawing/2014/main" id="{4913FBF5-4021-4761-9707-86FC101AE01F}"/>
              </a:ext>
            </a:extLst>
          </p:cNvPr>
          <p:cNvCxnSpPr>
            <a:stCxn id="12" idx="6"/>
            <a:endCxn id="9" idx="0"/>
          </p:cNvCxnSpPr>
          <p:nvPr/>
        </p:nvCxnSpPr>
        <p:spPr>
          <a:xfrm flipV="1">
            <a:off x="3566745" y="3360129"/>
            <a:ext cx="448043" cy="184487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29">
            <a:extLst>
              <a:ext uri="{FF2B5EF4-FFF2-40B4-BE49-F238E27FC236}">
                <a16:creationId xmlns:a16="http://schemas.microsoft.com/office/drawing/2014/main" id="{28CA7427-E001-49A1-BA19-2343A8846D7A}"/>
              </a:ext>
            </a:extLst>
          </p:cNvPr>
          <p:cNvCxnSpPr>
            <a:stCxn id="13" idx="0"/>
            <a:endCxn id="9" idx="2"/>
          </p:cNvCxnSpPr>
          <p:nvPr/>
        </p:nvCxnSpPr>
        <p:spPr>
          <a:xfrm rot="16200000" flipV="1">
            <a:off x="4138265" y="3852480"/>
            <a:ext cx="1211836" cy="227134"/>
          </a:xfrm>
          <a:prstGeom prst="bentConnector4">
            <a:avLst>
              <a:gd name="adj1" fmla="val 37296"/>
              <a:gd name="adj2" fmla="val -6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2">
            <a:extLst>
              <a:ext uri="{FF2B5EF4-FFF2-40B4-BE49-F238E27FC236}">
                <a16:creationId xmlns:a16="http://schemas.microsoft.com/office/drawing/2014/main" id="{7F301892-0675-418A-84B0-AFEA7E5D254F}"/>
              </a:ext>
            </a:extLst>
          </p:cNvPr>
          <p:cNvCxnSpPr>
            <a:stCxn id="14" idx="0"/>
          </p:cNvCxnSpPr>
          <p:nvPr/>
        </p:nvCxnSpPr>
        <p:spPr>
          <a:xfrm rot="16200000" flipV="1">
            <a:off x="4406964" y="2854525"/>
            <a:ext cx="1184026" cy="13012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EB51D00-95FD-4582-B157-8C042AB7D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85" y="2977281"/>
            <a:ext cx="1110029" cy="988765"/>
          </a:xfrm>
          <a:prstGeom prst="rect">
            <a:avLst/>
          </a:prstGeom>
        </p:spPr>
      </p:pic>
      <p:sp>
        <p:nvSpPr>
          <p:cNvPr id="22" name="Right Arrow 37">
            <a:extLst>
              <a:ext uri="{FF2B5EF4-FFF2-40B4-BE49-F238E27FC236}">
                <a16:creationId xmlns:a16="http://schemas.microsoft.com/office/drawing/2014/main" id="{C1ECAD69-86C8-4AFE-A5AC-D77A43A6BA51}"/>
              </a:ext>
            </a:extLst>
          </p:cNvPr>
          <p:cNvSpPr/>
          <p:nvPr/>
        </p:nvSpPr>
        <p:spPr>
          <a:xfrm>
            <a:off x="6611814" y="3360128"/>
            <a:ext cx="1301263" cy="35315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B2A2261F-8C2E-4F1E-A5C2-12FF766EB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861" y="2728369"/>
            <a:ext cx="143192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Right Arrow 39">
            <a:extLst>
              <a:ext uri="{FF2B5EF4-FFF2-40B4-BE49-F238E27FC236}">
                <a16:creationId xmlns:a16="http://schemas.microsoft.com/office/drawing/2014/main" id="{D040E24C-6140-4853-AD0F-25DEB743704D}"/>
              </a:ext>
            </a:extLst>
          </p:cNvPr>
          <p:cNvSpPr/>
          <p:nvPr/>
        </p:nvSpPr>
        <p:spPr>
          <a:xfrm>
            <a:off x="9050214" y="3377622"/>
            <a:ext cx="1148863" cy="35315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7017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138820</TotalTime>
  <Words>1371</Words>
  <Application>Microsoft Office PowerPoint</Application>
  <PresentationFormat>Widescreen</PresentationFormat>
  <Paragraphs>316</Paragraphs>
  <Slides>34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Sanomika Bandara</cp:lastModifiedBy>
  <cp:revision>254</cp:revision>
  <dcterms:created xsi:type="dcterms:W3CDTF">2018-04-24T17:14:44Z</dcterms:created>
  <dcterms:modified xsi:type="dcterms:W3CDTF">2020-09-24T06:05:53Z</dcterms:modified>
</cp:coreProperties>
</file>